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7" r:id="rId2"/>
    <p:sldId id="263" r:id="rId3"/>
    <p:sldId id="264" r:id="rId4"/>
    <p:sldId id="277" r:id="rId5"/>
    <p:sldId id="278" r:id="rId6"/>
    <p:sldId id="279" r:id="rId7"/>
    <p:sldId id="280" r:id="rId8"/>
    <p:sldId id="266" r:id="rId9"/>
    <p:sldId id="267" r:id="rId10"/>
    <p:sldId id="268" r:id="rId11"/>
    <p:sldId id="269" r:id="rId12"/>
    <p:sldId id="270" r:id="rId13"/>
    <p:sldId id="275" r:id="rId14"/>
    <p:sldId id="274" r:id="rId15"/>
    <p:sldId id="276" r:id="rId16"/>
  </p:sldIdLst>
  <p:sldSz cx="9144000" cy="6858000" type="screen4x3"/>
  <p:notesSz cx="6858000" cy="9144000"/>
  <p:defaultTextStyle>
    <a:defPPr>
      <a:defRPr lang="en-AU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onealer" initials="ron" lastIdx="6" clrIdx="0"/>
  <p:cmAuthor id="1" name="RChadwic" initials="RC" lastIdx="7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C4C4C"/>
    <a:srgbClr val="2626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268" autoAdjust="0"/>
    <p:restoredTop sz="59926" autoAdjust="0"/>
  </p:normalViewPr>
  <p:slideViewPr>
    <p:cSldViewPr>
      <p:cViewPr varScale="1">
        <p:scale>
          <a:sx n="50" d="100"/>
          <a:sy n="50" d="100"/>
        </p:scale>
        <p:origin x="-1834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8" d="100"/>
          <a:sy n="58" d="100"/>
        </p:scale>
        <p:origin x="-1146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AU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AU"/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AU"/>
          </a:p>
        </p:txBody>
      </p:sp>
      <p:sp>
        <p:nvSpPr>
          <p:cNvPr id="297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13C09AC-7710-4CF3-BC1D-EC6667BF1975}" type="slidenum">
              <a:rPr lang="en-AU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03980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AU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AU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AU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5210D5E-9957-41BD-AF23-7408C8199376}" type="slidenum">
              <a:rPr lang="en-AU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9363699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794260C-BBE1-46AA-B8A8-59E560D0F393}" type="slidenum">
              <a:rPr lang="en-AU"/>
              <a:pPr/>
              <a:t>1</a:t>
            </a:fld>
            <a:endParaRPr lang="en-AU"/>
          </a:p>
        </p:txBody>
      </p:sp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>Notes for Teachers:</a:t>
            </a:r>
          </a:p>
          <a:p>
            <a:r>
              <a:rPr lang="en-AU" dirty="0" smtClean="0"/>
              <a:t>Activity</a:t>
            </a:r>
          </a:p>
          <a:p>
            <a:endParaRPr lang="en-AU" dirty="0" smtClean="0"/>
          </a:p>
          <a:p>
            <a:r>
              <a:rPr lang="en-AU" dirty="0" smtClean="0">
                <a:latin typeface="Calibri" pitchFamily="34" charset="0"/>
                <a:cs typeface="Calibri" pitchFamily="34" charset="0"/>
              </a:rPr>
              <a:t>Introduce the topic by leading a short classroom discussion with students about their</a:t>
            </a:r>
            <a:r>
              <a:rPr lang="en-AU" baseline="0" dirty="0" smtClean="0">
                <a:latin typeface="Calibri" pitchFamily="34" charset="0"/>
                <a:cs typeface="Calibri" pitchFamily="34" charset="0"/>
              </a:rPr>
              <a:t> understanding</a:t>
            </a:r>
            <a:r>
              <a:rPr lang="en-AU" dirty="0" smtClean="0">
                <a:latin typeface="Calibri" pitchFamily="34" charset="0"/>
                <a:cs typeface="Calibri" pitchFamily="34" charset="0"/>
              </a:rPr>
              <a:t> of sexting</a:t>
            </a:r>
          </a:p>
          <a:p>
            <a:endParaRPr lang="en-AU" dirty="0" smtClean="0">
              <a:latin typeface="Calibri" pitchFamily="34" charset="0"/>
              <a:cs typeface="Calibri" pitchFamily="34" charset="0"/>
            </a:endParaRPr>
          </a:p>
          <a:p>
            <a:r>
              <a:rPr lang="en-AU" dirty="0" smtClean="0">
                <a:latin typeface="Calibri" pitchFamily="34" charset="0"/>
                <a:cs typeface="Calibri" pitchFamily="34" charset="0"/>
              </a:rPr>
              <a:t>Ask students questions such as:</a:t>
            </a:r>
          </a:p>
          <a:p>
            <a:endParaRPr lang="en-AU" dirty="0" smtClean="0">
              <a:latin typeface="Calibri" pitchFamily="34" charset="0"/>
              <a:cs typeface="Calibri" pitchFamily="34" charset="0"/>
            </a:endParaRPr>
          </a:p>
          <a:p>
            <a:pPr lvl="0">
              <a:buFont typeface="Arial" pitchFamily="34" charset="0"/>
              <a:buChar char="•"/>
            </a:pPr>
            <a:r>
              <a:rPr lang="en-AU" dirty="0" smtClean="0"/>
              <a:t>What do you think </a:t>
            </a:r>
            <a:r>
              <a:rPr lang="en-AU" dirty="0" err="1" smtClean="0"/>
              <a:t>sexting</a:t>
            </a:r>
            <a:r>
              <a:rPr lang="en-AU" dirty="0" smtClean="0"/>
              <a:t> is?</a:t>
            </a:r>
          </a:p>
          <a:p>
            <a:pPr lvl="0">
              <a:buFont typeface="Arial" pitchFamily="34" charset="0"/>
              <a:buChar char="•"/>
            </a:pPr>
            <a:r>
              <a:rPr lang="en-AU" dirty="0" smtClean="0"/>
              <a:t>Does this definition cover everything?</a:t>
            </a:r>
          </a:p>
          <a:p>
            <a:pPr lvl="0">
              <a:buFont typeface="Arial" pitchFamily="34" charset="0"/>
              <a:buChar char="•"/>
            </a:pPr>
            <a:r>
              <a:rPr lang="x-none" smtClean="0"/>
              <a:t>How did you find out about sexting? Thro</a:t>
            </a:r>
            <a:r>
              <a:rPr lang="x-none" b="0" smtClean="0"/>
              <a:t>ugh peers, the media, online or other?</a:t>
            </a:r>
            <a:endParaRPr lang="en-AU" b="0" dirty="0" smtClean="0"/>
          </a:p>
          <a:p>
            <a:pPr lvl="0">
              <a:buFont typeface="Arial" pitchFamily="34" charset="0"/>
              <a:buChar char="•"/>
            </a:pPr>
            <a:r>
              <a:rPr lang="en-AU" b="0" dirty="0" smtClean="0"/>
              <a:t>Do you think kids of your age sext?</a:t>
            </a:r>
          </a:p>
          <a:p>
            <a:r>
              <a:rPr lang="x-none" smtClean="0"/>
              <a:t> </a:t>
            </a:r>
            <a:endParaRPr lang="en-AU" dirty="0" smtClean="0"/>
          </a:p>
          <a:p>
            <a:endParaRPr lang="en-AU" dirty="0" smtClean="0"/>
          </a:p>
          <a:p>
            <a:endParaRPr lang="en-AU" dirty="0" smtClean="0"/>
          </a:p>
          <a:p>
            <a:endParaRPr lang="en-AU" dirty="0" smtClean="0"/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210D5E-9957-41BD-AF23-7408C8199376}" type="slidenum">
              <a:rPr lang="en-AU" smtClean="0"/>
              <a:pPr/>
              <a:t>2</a:t>
            </a:fld>
            <a:endParaRPr lang="en-A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AU" sz="1200" dirty="0" smtClean="0"/>
              <a:t>Teachers Notes:</a:t>
            </a:r>
          </a:p>
          <a:p>
            <a:pPr>
              <a:lnSpc>
                <a:spcPct val="80000"/>
              </a:lnSpc>
            </a:pPr>
            <a:r>
              <a:rPr lang="en-AU" sz="1200" dirty="0" smtClean="0"/>
              <a:t>Issues that may be raised include:</a:t>
            </a:r>
          </a:p>
          <a:p>
            <a:pPr>
              <a:lnSpc>
                <a:spcPct val="80000"/>
              </a:lnSpc>
            </a:pPr>
            <a:endParaRPr lang="en-AU" sz="1200" dirty="0" smtClean="0"/>
          </a:p>
          <a:p>
            <a:pPr eaLnBrk="1" hangingPunct="1">
              <a:buFont typeface="Arial" pitchFamily="34" charset="0"/>
              <a:buChar char="•"/>
            </a:pPr>
            <a:r>
              <a:rPr lang="en-US" sz="1200" dirty="0" smtClean="0">
                <a:latin typeface="Calibri" pitchFamily="34" charset="0"/>
                <a:ea typeface="ＭＳ Ｐゴシック" pitchFamily="34" charset="-128"/>
                <a:cs typeface="Calibri" pitchFamily="34" charset="0"/>
              </a:rPr>
              <a:t>In a relationship and want to show how they feel</a:t>
            </a:r>
          </a:p>
          <a:p>
            <a:pPr eaLnBrk="1" hangingPunct="1">
              <a:buFont typeface="Arial" pitchFamily="34" charset="0"/>
              <a:buChar char="•"/>
            </a:pPr>
            <a:r>
              <a:rPr lang="en-US" sz="1200" dirty="0" smtClean="0">
                <a:latin typeface="Calibri" pitchFamily="34" charset="0"/>
                <a:ea typeface="ＭＳ Ｐゴシック" pitchFamily="34" charset="-128"/>
                <a:cs typeface="Calibri" pitchFamily="34" charset="0"/>
              </a:rPr>
              <a:t>Flirting</a:t>
            </a:r>
          </a:p>
          <a:p>
            <a:pPr eaLnBrk="1" hangingPunct="1">
              <a:buFont typeface="Arial" pitchFamily="34" charset="0"/>
              <a:buChar char="•"/>
            </a:pPr>
            <a:r>
              <a:rPr lang="en-US" sz="1200" dirty="0" smtClean="0">
                <a:latin typeface="Calibri" pitchFamily="34" charset="0"/>
                <a:ea typeface="ＭＳ Ｐゴシック" pitchFamily="34" charset="-128"/>
                <a:cs typeface="Calibri" pitchFamily="34" charset="0"/>
              </a:rPr>
              <a:t>Showing off (party </a:t>
            </a:r>
            <a:r>
              <a:rPr lang="en-US" sz="1200" dirty="0" err="1" smtClean="0">
                <a:latin typeface="Calibri" pitchFamily="34" charset="0"/>
                <a:ea typeface="ＭＳ Ｐゴシック" pitchFamily="34" charset="-128"/>
                <a:cs typeface="Calibri" pitchFamily="34" charset="0"/>
              </a:rPr>
              <a:t>behaviour</a:t>
            </a:r>
            <a:r>
              <a:rPr lang="en-US" sz="1200" dirty="0" smtClean="0">
                <a:latin typeface="Calibri" pitchFamily="34" charset="0"/>
                <a:ea typeface="ＭＳ Ｐゴシック" pitchFamily="34" charset="-128"/>
                <a:cs typeface="Calibri" pitchFamily="34" charset="0"/>
              </a:rPr>
              <a:t>)</a:t>
            </a:r>
          </a:p>
          <a:p>
            <a:pPr eaLnBrk="1" hangingPunct="1">
              <a:buFont typeface="Arial" pitchFamily="34" charset="0"/>
              <a:buChar char="•"/>
            </a:pPr>
            <a:r>
              <a:rPr lang="en-US" sz="1200" dirty="0" smtClean="0">
                <a:latin typeface="Calibri" pitchFamily="34" charset="0"/>
                <a:ea typeface="ＭＳ Ｐゴシック" pitchFamily="34" charset="-128"/>
                <a:cs typeface="Calibri" pitchFamily="34" charset="0"/>
              </a:rPr>
              <a:t>Impulsive risk-taking</a:t>
            </a:r>
          </a:p>
          <a:p>
            <a:pPr eaLnBrk="1" hangingPunct="1">
              <a:buFont typeface="Arial" pitchFamily="34" charset="0"/>
              <a:buChar char="•"/>
            </a:pPr>
            <a:r>
              <a:rPr lang="en-US" sz="1200" dirty="0" smtClean="0">
                <a:latin typeface="Calibri" pitchFamily="34" charset="0"/>
                <a:ea typeface="ＭＳ Ｐゴシック" pitchFamily="34" charset="-128"/>
                <a:cs typeface="Calibri" pitchFamily="34" charset="0"/>
              </a:rPr>
              <a:t>Peer pressure</a:t>
            </a:r>
          </a:p>
          <a:p>
            <a:pPr eaLnBrk="1" hangingPunct="1">
              <a:buFont typeface="Arial" pitchFamily="34" charset="0"/>
              <a:buChar char="•"/>
            </a:pPr>
            <a:r>
              <a:rPr lang="en-US" sz="1200" dirty="0" smtClean="0">
                <a:latin typeface="Calibri" pitchFamily="34" charset="0"/>
                <a:ea typeface="ＭＳ Ｐゴシック" pitchFamily="34" charset="-128"/>
                <a:cs typeface="Calibri" pitchFamily="34" charset="0"/>
              </a:rPr>
              <a:t>Revenge</a:t>
            </a:r>
          </a:p>
          <a:p>
            <a:pPr eaLnBrk="1" hangingPunct="1">
              <a:buFont typeface="Arial" pitchFamily="34" charset="0"/>
              <a:buChar char="•"/>
            </a:pPr>
            <a:r>
              <a:rPr lang="en-US" sz="1200" dirty="0" smtClean="0">
                <a:latin typeface="Calibri" pitchFamily="34" charset="0"/>
                <a:ea typeface="ＭＳ Ｐゴシック" pitchFamily="34" charset="-128"/>
                <a:cs typeface="Calibri" pitchFamily="34" charset="0"/>
              </a:rPr>
              <a:t>Bullying or intimidation</a:t>
            </a:r>
          </a:p>
          <a:p>
            <a:pPr eaLnBrk="1" hangingPunct="1">
              <a:buFont typeface="Arial" pitchFamily="34" charset="0"/>
              <a:buChar char="•"/>
            </a:pPr>
            <a:r>
              <a:rPr lang="en-US" sz="1200" dirty="0" smtClean="0">
                <a:latin typeface="Calibri" pitchFamily="34" charset="0"/>
                <a:ea typeface="ＭＳ Ｐゴシック" pitchFamily="34" charset="-128"/>
                <a:cs typeface="Calibri" pitchFamily="34" charset="0"/>
              </a:rPr>
              <a:t>Blackmail</a:t>
            </a:r>
          </a:p>
          <a:p>
            <a:pPr eaLnBrk="1" hangingPunct="1">
              <a:buFont typeface="Arial" pitchFamily="34" charset="0"/>
              <a:buChar char="•"/>
            </a:pPr>
            <a:r>
              <a:rPr lang="en-US" sz="1200" dirty="0" smtClean="0">
                <a:latin typeface="Calibri" pitchFamily="34" charset="0"/>
                <a:ea typeface="ＭＳ Ｐゴシック" pitchFamily="34" charset="-128"/>
                <a:cs typeface="Calibri" pitchFamily="34" charset="0"/>
              </a:rPr>
              <a:t>Other? </a:t>
            </a:r>
          </a:p>
          <a:p>
            <a:pPr>
              <a:lnSpc>
                <a:spcPct val="80000"/>
              </a:lnSpc>
            </a:pPr>
            <a:endParaRPr lang="en-AU" sz="1200" dirty="0" smtClean="0"/>
          </a:p>
          <a:p>
            <a:pPr>
              <a:lnSpc>
                <a:spcPct val="80000"/>
              </a:lnSpc>
            </a:pPr>
            <a:endParaRPr lang="en-AU" sz="1200" dirty="0" smtClean="0"/>
          </a:p>
          <a:p>
            <a:pPr>
              <a:lnSpc>
                <a:spcPct val="80000"/>
              </a:lnSpc>
            </a:pPr>
            <a:endParaRPr lang="en-AU" sz="1200" dirty="0" smtClean="0"/>
          </a:p>
          <a:p>
            <a:pPr>
              <a:lnSpc>
                <a:spcPct val="80000"/>
              </a:lnSpc>
            </a:pPr>
            <a:endParaRPr lang="en-AU" sz="1200" dirty="0" smtClean="0"/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210D5E-9957-41BD-AF23-7408C8199376}" type="slidenum">
              <a:rPr lang="en-AU" smtClean="0"/>
              <a:pPr/>
              <a:t>3</a:t>
            </a:fld>
            <a:endParaRPr lang="en-A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210D5E-9957-41BD-AF23-7408C8199376}" type="slidenum">
              <a:rPr lang="en-AU" smtClean="0"/>
              <a:pPr/>
              <a:t>6</a:t>
            </a:fld>
            <a:endParaRPr lang="en-A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dirty="0" smtClean="0"/>
              <a:t>Notes for teachers:</a:t>
            </a:r>
          </a:p>
          <a:p>
            <a:endParaRPr lang="en-US" sz="1200" dirty="0" smtClean="0"/>
          </a:p>
          <a:p>
            <a:r>
              <a:rPr lang="en-US" sz="1200" dirty="0" smtClean="0"/>
              <a:t>Highlight:</a:t>
            </a:r>
          </a:p>
          <a:p>
            <a:endParaRPr lang="en-US" sz="1200" dirty="0" smtClean="0"/>
          </a:p>
          <a:p>
            <a:pPr marL="228600" indent="-228600">
              <a:buFont typeface="+mj-lt"/>
              <a:buAutoNum type="arabicPeriod"/>
            </a:pPr>
            <a:r>
              <a:rPr lang="en-US" sz="1200" dirty="0" smtClean="0"/>
              <a:t>Many teens are not aware that sexting is illegal and the police may become involved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dirty="0" smtClean="0"/>
              <a:t>These acts can represent the production or distribution of child pornography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dirty="0" smtClean="0"/>
              <a:t>This applies even if all participants are willing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dirty="0" smtClean="0"/>
              <a:t>These legal implications should be taken seriously</a:t>
            </a:r>
          </a:p>
          <a:p>
            <a:endParaRPr lang="en-US" sz="1200" dirty="0" smtClean="0"/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210D5E-9957-41BD-AF23-7408C8199376}" type="slidenum">
              <a:rPr lang="en-AU" smtClean="0"/>
              <a:pPr/>
              <a:t>8</a:t>
            </a:fld>
            <a:endParaRPr lang="en-A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AU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Notes for teachers:</a:t>
            </a:r>
          </a:p>
          <a:p>
            <a:endParaRPr lang="en-AU" sz="1200" kern="1200" dirty="0" smtClean="0">
              <a:solidFill>
                <a:schemeClr val="tx1"/>
              </a:solidFill>
              <a:latin typeface="Arial" charset="0"/>
              <a:ea typeface="+mn-ea"/>
              <a:cs typeface="+mn-cs"/>
            </a:endParaRPr>
          </a:p>
          <a:p>
            <a:r>
              <a:rPr lang="en-AU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Calibri" pitchFamily="34" charset="0"/>
              </a:rPr>
              <a:t>Part A: Ask students questions such as:</a:t>
            </a:r>
          </a:p>
          <a:p>
            <a:endParaRPr lang="en-AU" sz="1200" kern="1200" dirty="0" smtClean="0">
              <a:solidFill>
                <a:schemeClr val="tx1"/>
              </a:solidFill>
              <a:latin typeface="Arial" charset="0"/>
              <a:ea typeface="+mn-ea"/>
              <a:cs typeface="Calibri" pitchFamily="34" charset="0"/>
            </a:endParaRPr>
          </a:p>
          <a:p>
            <a:pPr marL="228600" lvl="0" indent="-228600">
              <a:buAutoNum type="arabicPeriod"/>
            </a:pPr>
            <a:r>
              <a:rPr lang="en-AU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Why is </a:t>
            </a:r>
            <a:r>
              <a:rPr lang="en-AU" sz="1200" kern="1200" baseline="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child pornography</a:t>
            </a:r>
            <a:r>
              <a:rPr lang="en-AU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illegal?</a:t>
            </a:r>
          </a:p>
          <a:p>
            <a:pPr marL="228600" marR="0" lvl="0" indent="-22860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AU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Answers may include:</a:t>
            </a:r>
          </a:p>
          <a:p>
            <a:pPr lvl="1">
              <a:buFont typeface="Arial" pitchFamily="34" charset="0"/>
              <a:buChar char="•"/>
            </a:pPr>
            <a:r>
              <a:rPr lang="en-AU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Illegal to protect children who are in a less powerful position in society.</a:t>
            </a:r>
          </a:p>
          <a:p>
            <a:pPr lvl="1">
              <a:buFont typeface="Arial" pitchFamily="34" charset="0"/>
              <a:buChar char="•"/>
            </a:pPr>
            <a:r>
              <a:rPr lang="en-AU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It changes the way society views children and undermines the protections put in place for children.</a:t>
            </a:r>
            <a:endParaRPr lang="en-AU" sz="1200" kern="1200" dirty="0" smtClean="0">
              <a:solidFill>
                <a:schemeClr val="tx1"/>
              </a:solidFill>
              <a:latin typeface="Arial" charset="0"/>
              <a:ea typeface="+mn-ea"/>
              <a:cs typeface="Calibri" pitchFamily="34" charset="0"/>
            </a:endParaRPr>
          </a:p>
          <a:p>
            <a:endParaRPr lang="en-AU" sz="1200" kern="1200" dirty="0" smtClean="0">
              <a:solidFill>
                <a:schemeClr val="tx1"/>
              </a:solidFill>
              <a:latin typeface="Arial" charset="0"/>
              <a:ea typeface="+mn-ea"/>
              <a:cs typeface="+mn-cs"/>
            </a:endParaRPr>
          </a:p>
          <a:p>
            <a:pPr marL="228600" indent="-228600">
              <a:buFont typeface="+mj-lt"/>
              <a:buNone/>
            </a:pPr>
            <a:r>
              <a:rPr lang="en-US" sz="1200" kern="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2. What could happen </a:t>
            </a:r>
            <a:r>
              <a:rPr lang="en-AU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if the police become involved in a </a:t>
            </a:r>
            <a:r>
              <a:rPr lang="en-AU" sz="1200" kern="1200" dirty="0" err="1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sexting</a:t>
            </a:r>
            <a:r>
              <a:rPr lang="en-AU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incident?</a:t>
            </a:r>
          </a:p>
          <a:p>
            <a:r>
              <a:rPr lang="en-AU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Answers may include:</a:t>
            </a:r>
          </a:p>
          <a:p>
            <a:pPr>
              <a:buFont typeface="Arial" pitchFamily="34" charset="0"/>
              <a:buChar char="•"/>
            </a:pPr>
            <a:r>
              <a:rPr lang="en-AU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Charges could be laid for example, in 2007, 32 Victorian teenagers were prosecuted as a result of </a:t>
            </a:r>
            <a:r>
              <a:rPr lang="en-AU" sz="1200" kern="1200" dirty="0" err="1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sexting</a:t>
            </a:r>
            <a:r>
              <a:rPr lang="en-AU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activity</a:t>
            </a:r>
          </a:p>
          <a:p>
            <a:pPr>
              <a:buFont typeface="Arial" pitchFamily="34" charset="0"/>
              <a:buChar char="•"/>
            </a:pPr>
            <a:r>
              <a:rPr lang="en-AU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There may not always be charges laid but police may issue cautions and the school may apply various sanctions including expulsion. </a:t>
            </a:r>
          </a:p>
          <a:p>
            <a:pPr>
              <a:buFont typeface="Arial" pitchFamily="34" charset="0"/>
              <a:buChar char="•"/>
            </a:pPr>
            <a:endParaRPr lang="en-AU" sz="1200" kern="1200" dirty="0" smtClean="0">
              <a:solidFill>
                <a:schemeClr val="tx1"/>
              </a:solidFill>
              <a:latin typeface="Arial" charset="0"/>
              <a:ea typeface="+mn-ea"/>
              <a:cs typeface="+mn-cs"/>
            </a:endParaRPr>
          </a:p>
          <a:p>
            <a:pPr>
              <a:buFont typeface="Arial" pitchFamily="34" charset="0"/>
              <a:buChar char="•"/>
            </a:pPr>
            <a:endParaRPr lang="en-AU" sz="1200" kern="1200" dirty="0" smtClean="0">
              <a:solidFill>
                <a:schemeClr val="tx1"/>
              </a:solidFill>
              <a:latin typeface="Arial" charset="0"/>
              <a:ea typeface="+mn-ea"/>
              <a:cs typeface="+mn-cs"/>
            </a:endParaRPr>
          </a:p>
          <a:p>
            <a:endParaRPr lang="en-AU" sz="1200" kern="1200" dirty="0" smtClean="0">
              <a:solidFill>
                <a:srgbClr val="00B050"/>
              </a:solidFill>
              <a:latin typeface="Arial" charset="0"/>
              <a:ea typeface="+mn-ea"/>
              <a:cs typeface="+mn-cs"/>
            </a:endParaRPr>
          </a:p>
          <a:p>
            <a:endParaRPr lang="en-AU" sz="1200" kern="1200" dirty="0" smtClean="0">
              <a:solidFill>
                <a:schemeClr val="tx1"/>
              </a:solidFill>
              <a:latin typeface="Arial" charset="0"/>
              <a:ea typeface="+mn-ea"/>
              <a:cs typeface="+mn-cs"/>
            </a:endParaRPr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210D5E-9957-41BD-AF23-7408C8199376}" type="slidenum">
              <a:rPr lang="en-AU" smtClean="0"/>
              <a:pPr/>
              <a:t>9</a:t>
            </a:fld>
            <a:endParaRPr lang="en-A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210D5E-9957-41BD-AF23-7408C8199376}" type="slidenum">
              <a:rPr lang="en-AU" smtClean="0"/>
              <a:pPr/>
              <a:t>10</a:t>
            </a:fld>
            <a:endParaRPr lang="en-A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>Notes for Teachers:</a:t>
            </a:r>
          </a:p>
          <a:p>
            <a:endParaRPr lang="en-AU" dirty="0" smtClean="0"/>
          </a:p>
          <a:p>
            <a:pPr>
              <a:buFont typeface="Arial" pitchFamily="34" charset="0"/>
              <a:buChar char="•"/>
            </a:pPr>
            <a:r>
              <a:rPr lang="en-AU" dirty="0" smtClean="0"/>
              <a:t>Reinforce to students their school policy on this issue; </a:t>
            </a:r>
          </a:p>
          <a:p>
            <a:pPr>
              <a:buFont typeface="Arial" pitchFamily="34" charset="0"/>
              <a:buChar char="•"/>
            </a:pPr>
            <a:r>
              <a:rPr lang="en-AU" dirty="0" smtClean="0"/>
              <a:t>Reinforce code of conduct policy</a:t>
            </a:r>
          </a:p>
          <a:p>
            <a:pPr>
              <a:buFont typeface="Arial" pitchFamily="34" charset="0"/>
              <a:buChar char="•"/>
            </a:pPr>
            <a:r>
              <a:rPr lang="en-AU" dirty="0" smtClean="0"/>
              <a:t>Print out a copy of relevant school policy for the students and  ask them to analyse the policy to check that it is valid and current.</a:t>
            </a:r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210D5E-9957-41BD-AF23-7408C8199376}" type="slidenum">
              <a:rPr lang="en-AU" smtClean="0"/>
              <a:pPr/>
              <a:t>12</a:t>
            </a:fld>
            <a:endParaRPr lang="en-A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210D5E-9957-41BD-AF23-7408C8199376}" type="slidenum">
              <a:rPr lang="en-AU" smtClean="0"/>
              <a:pPr/>
              <a:t>15</a:t>
            </a:fld>
            <a:endParaRPr lang="en-A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143108" y="1676400"/>
            <a:ext cx="6315092" cy="1143000"/>
          </a:xfrm>
        </p:spPr>
        <p:txBody>
          <a:bodyPr anchor="b"/>
          <a:lstStyle>
            <a:lvl1pPr>
              <a:defRPr>
                <a:solidFill>
                  <a:srgbClr val="4C4C4C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AU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43108" y="2971800"/>
            <a:ext cx="6172200" cy="1752600"/>
          </a:xfrm>
        </p:spPr>
        <p:txBody>
          <a:bodyPr/>
          <a:lstStyle>
            <a:lvl1pPr marL="0" indent="0">
              <a:buFont typeface="Arial" charset="0"/>
              <a:buNone/>
              <a:defRPr sz="2800"/>
            </a:lvl1pPr>
          </a:lstStyle>
          <a:p>
            <a:r>
              <a:rPr lang="en-US" smtClean="0"/>
              <a:t>Click to edit Master subtitle style</a:t>
            </a:r>
            <a:endParaRPr lang="en-AU" dirty="0"/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2143108" y="2895600"/>
            <a:ext cx="5943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Line 7"/>
          <p:cNvSpPr>
            <a:spLocks noChangeShapeType="1"/>
          </p:cNvSpPr>
          <p:nvPr userDrawn="1"/>
        </p:nvSpPr>
        <p:spPr bwMode="auto">
          <a:xfrm>
            <a:off x="685800" y="12954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5143504" y="6500834"/>
            <a:ext cx="2743200" cy="179388"/>
          </a:xfrm>
        </p:spPr>
        <p:txBody>
          <a:bodyPr/>
          <a:lstStyle>
            <a:lvl1pPr>
              <a:defRPr/>
            </a:lvl1pPr>
          </a:lstStyle>
          <a:p>
            <a:endParaRPr lang="en-AU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24" y="6500834"/>
            <a:ext cx="528622" cy="228600"/>
          </a:xfrm>
        </p:spPr>
        <p:txBody>
          <a:bodyPr/>
          <a:lstStyle>
            <a:lvl1pPr>
              <a:defRPr/>
            </a:lvl1pPr>
          </a:lstStyle>
          <a:p>
            <a:r>
              <a:rPr lang="en-AU" dirty="0"/>
              <a:t> </a:t>
            </a:r>
            <a:fld id="{DD2B1E2C-B6DE-423D-901E-4E065A7DC99B}" type="slidenum">
              <a:rPr lang="en-AU"/>
              <a:pPr/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1447800"/>
            <a:ext cx="1943100" cy="4191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447800"/>
            <a:ext cx="5676900" cy="4191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Line 7"/>
          <p:cNvSpPr>
            <a:spLocks noChangeShapeType="1"/>
          </p:cNvSpPr>
          <p:nvPr userDrawn="1"/>
        </p:nvSpPr>
        <p:spPr bwMode="auto">
          <a:xfrm>
            <a:off x="685800" y="12954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5143504" y="6500834"/>
            <a:ext cx="2743200" cy="179388"/>
          </a:xfrm>
        </p:spPr>
        <p:txBody>
          <a:bodyPr/>
          <a:lstStyle>
            <a:lvl1pPr>
              <a:defRPr/>
            </a:lvl1pPr>
          </a:lstStyle>
          <a:p>
            <a:endParaRPr lang="en-AU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24" y="6500834"/>
            <a:ext cx="528622" cy="228600"/>
          </a:xfrm>
        </p:spPr>
        <p:txBody>
          <a:bodyPr/>
          <a:lstStyle>
            <a:lvl1pPr>
              <a:defRPr/>
            </a:lvl1pPr>
          </a:lstStyle>
          <a:p>
            <a:r>
              <a:rPr lang="en-AU" dirty="0"/>
              <a:t> </a:t>
            </a:r>
            <a:fld id="{DD2B1E2C-B6DE-423D-901E-4E065A7DC99B}" type="slidenum">
              <a:rPr lang="en-AU"/>
              <a:pPr/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143504" y="6500834"/>
            <a:ext cx="2743200" cy="179388"/>
          </a:xfrm>
        </p:spPr>
        <p:txBody>
          <a:bodyPr/>
          <a:lstStyle>
            <a:lvl1pPr>
              <a:defRPr/>
            </a:lvl1pPr>
          </a:lstStyle>
          <a:p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24" y="6500834"/>
            <a:ext cx="528622" cy="228600"/>
          </a:xfrm>
        </p:spPr>
        <p:txBody>
          <a:bodyPr/>
          <a:lstStyle>
            <a:lvl1pPr>
              <a:defRPr/>
            </a:lvl1pPr>
          </a:lstStyle>
          <a:p>
            <a:r>
              <a:rPr lang="en-AU" dirty="0"/>
              <a:t> </a:t>
            </a:r>
            <a:fld id="{DD2B1E2C-B6DE-423D-901E-4E065A7DC99B}" type="slidenum">
              <a:rPr lang="en-AU"/>
              <a:pPr/>
              <a:t>‹#›</a:t>
            </a:fld>
            <a:endParaRPr lang="en-AU" dirty="0"/>
          </a:p>
        </p:txBody>
      </p:sp>
      <p:sp>
        <p:nvSpPr>
          <p:cNvPr id="6" name="Line 7"/>
          <p:cNvSpPr>
            <a:spLocks noChangeShapeType="1"/>
          </p:cNvSpPr>
          <p:nvPr userDrawn="1"/>
        </p:nvSpPr>
        <p:spPr bwMode="auto">
          <a:xfrm>
            <a:off x="685800" y="12954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5143504" y="6500834"/>
            <a:ext cx="2743200" cy="179388"/>
          </a:xfrm>
        </p:spPr>
        <p:txBody>
          <a:bodyPr/>
          <a:lstStyle>
            <a:lvl1pPr>
              <a:defRPr/>
            </a:lvl1pPr>
          </a:lstStyle>
          <a:p>
            <a:endParaRPr lang="en-AU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24" y="6500834"/>
            <a:ext cx="528622" cy="228600"/>
          </a:xfrm>
        </p:spPr>
        <p:txBody>
          <a:bodyPr/>
          <a:lstStyle>
            <a:lvl1pPr>
              <a:defRPr/>
            </a:lvl1pPr>
          </a:lstStyle>
          <a:p>
            <a:r>
              <a:rPr lang="en-AU" dirty="0"/>
              <a:t> </a:t>
            </a:r>
            <a:fld id="{DD2B1E2C-B6DE-423D-901E-4E065A7DC99B}" type="slidenum">
              <a:rPr lang="en-AU"/>
              <a:pPr/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Line 7"/>
          <p:cNvSpPr>
            <a:spLocks noChangeShapeType="1"/>
          </p:cNvSpPr>
          <p:nvPr userDrawn="1"/>
        </p:nvSpPr>
        <p:spPr bwMode="auto">
          <a:xfrm>
            <a:off x="685800" y="12954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5143504" y="6500834"/>
            <a:ext cx="2743200" cy="179388"/>
          </a:xfrm>
        </p:spPr>
        <p:txBody>
          <a:bodyPr/>
          <a:lstStyle>
            <a:lvl1pPr>
              <a:defRPr/>
            </a:lvl1pPr>
          </a:lstStyle>
          <a:p>
            <a:endParaRPr lang="en-AU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24" y="6500834"/>
            <a:ext cx="528622" cy="228600"/>
          </a:xfrm>
        </p:spPr>
        <p:txBody>
          <a:bodyPr/>
          <a:lstStyle>
            <a:lvl1pPr>
              <a:defRPr/>
            </a:lvl1pPr>
          </a:lstStyle>
          <a:p>
            <a:r>
              <a:rPr lang="en-AU" dirty="0"/>
              <a:t> </a:t>
            </a:r>
            <a:fld id="{DD2B1E2C-B6DE-423D-901E-4E065A7DC99B}" type="slidenum">
              <a:rPr lang="en-AU"/>
              <a:pPr/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Line 7"/>
          <p:cNvSpPr>
            <a:spLocks noChangeShapeType="1"/>
          </p:cNvSpPr>
          <p:nvPr userDrawn="1"/>
        </p:nvSpPr>
        <p:spPr bwMode="auto">
          <a:xfrm>
            <a:off x="685800" y="12954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5143504" y="6500834"/>
            <a:ext cx="2743200" cy="179388"/>
          </a:xfrm>
        </p:spPr>
        <p:txBody>
          <a:bodyPr/>
          <a:lstStyle>
            <a:lvl1pPr>
              <a:defRPr/>
            </a:lvl1pPr>
          </a:lstStyle>
          <a:p>
            <a:endParaRPr lang="en-AU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24" y="6500834"/>
            <a:ext cx="528622" cy="228600"/>
          </a:xfrm>
        </p:spPr>
        <p:txBody>
          <a:bodyPr/>
          <a:lstStyle>
            <a:lvl1pPr>
              <a:defRPr/>
            </a:lvl1pPr>
          </a:lstStyle>
          <a:p>
            <a:r>
              <a:rPr lang="en-AU" dirty="0"/>
              <a:t> </a:t>
            </a:r>
            <a:fld id="{DD2B1E2C-B6DE-423D-901E-4E065A7DC99B}" type="slidenum">
              <a:rPr lang="en-AU"/>
              <a:pPr/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Line 7"/>
          <p:cNvSpPr>
            <a:spLocks noChangeShapeType="1"/>
          </p:cNvSpPr>
          <p:nvPr userDrawn="1"/>
        </p:nvSpPr>
        <p:spPr bwMode="auto">
          <a:xfrm>
            <a:off x="685800" y="12954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5143504" y="6500834"/>
            <a:ext cx="2743200" cy="179388"/>
          </a:xfrm>
        </p:spPr>
        <p:txBody>
          <a:bodyPr/>
          <a:lstStyle>
            <a:lvl1pPr>
              <a:defRPr/>
            </a:lvl1pPr>
          </a:lstStyle>
          <a:p>
            <a:endParaRPr lang="en-AU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24" y="6500834"/>
            <a:ext cx="528622" cy="228600"/>
          </a:xfrm>
        </p:spPr>
        <p:txBody>
          <a:bodyPr/>
          <a:lstStyle>
            <a:lvl1pPr>
              <a:defRPr/>
            </a:lvl1pPr>
          </a:lstStyle>
          <a:p>
            <a:r>
              <a:rPr lang="en-AU" dirty="0"/>
              <a:t> </a:t>
            </a:r>
            <a:fld id="{DD2B1E2C-B6DE-423D-901E-4E065A7DC99B}" type="slidenum">
              <a:rPr lang="en-AU"/>
              <a:pPr/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 userDrawn="1"/>
        </p:nvSpPr>
        <p:spPr bwMode="auto">
          <a:xfrm>
            <a:off x="685800" y="12954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5143504" y="6500834"/>
            <a:ext cx="2743200" cy="179388"/>
          </a:xfrm>
        </p:spPr>
        <p:txBody>
          <a:bodyPr/>
          <a:lstStyle>
            <a:lvl1pPr>
              <a:defRPr/>
            </a:lvl1pPr>
          </a:lstStyle>
          <a:p>
            <a:endParaRPr lang="en-AU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24" y="6500834"/>
            <a:ext cx="528622" cy="228600"/>
          </a:xfrm>
        </p:spPr>
        <p:txBody>
          <a:bodyPr/>
          <a:lstStyle>
            <a:lvl1pPr>
              <a:defRPr/>
            </a:lvl1pPr>
          </a:lstStyle>
          <a:p>
            <a:r>
              <a:rPr lang="en-AU" dirty="0"/>
              <a:t> </a:t>
            </a:r>
            <a:fld id="{DD2B1E2C-B6DE-423D-901E-4E065A7DC99B}" type="slidenum">
              <a:rPr lang="en-AU"/>
              <a:pPr/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5143504" y="6500834"/>
            <a:ext cx="2743200" cy="179388"/>
          </a:xfrm>
        </p:spPr>
        <p:txBody>
          <a:bodyPr/>
          <a:lstStyle>
            <a:lvl1pPr>
              <a:defRPr/>
            </a:lvl1pPr>
          </a:lstStyle>
          <a:p>
            <a:endParaRPr lang="en-AU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24" y="6500834"/>
            <a:ext cx="528622" cy="228600"/>
          </a:xfrm>
        </p:spPr>
        <p:txBody>
          <a:bodyPr/>
          <a:lstStyle>
            <a:lvl1pPr>
              <a:defRPr/>
            </a:lvl1pPr>
          </a:lstStyle>
          <a:p>
            <a:r>
              <a:rPr lang="en-AU" dirty="0"/>
              <a:t> </a:t>
            </a:r>
            <a:fld id="{DD2B1E2C-B6DE-423D-901E-4E065A7DC99B}" type="slidenum">
              <a:rPr lang="en-AU"/>
              <a:pPr/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5143504" y="6500834"/>
            <a:ext cx="2743200" cy="179388"/>
          </a:xfrm>
        </p:spPr>
        <p:txBody>
          <a:bodyPr/>
          <a:lstStyle>
            <a:lvl1pPr>
              <a:defRPr/>
            </a:lvl1pPr>
          </a:lstStyle>
          <a:p>
            <a:endParaRPr lang="en-AU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24" y="6500834"/>
            <a:ext cx="528622" cy="228600"/>
          </a:xfrm>
        </p:spPr>
        <p:txBody>
          <a:bodyPr/>
          <a:lstStyle>
            <a:lvl1pPr>
              <a:defRPr/>
            </a:lvl1pPr>
          </a:lstStyle>
          <a:p>
            <a:r>
              <a:rPr lang="en-AU" dirty="0"/>
              <a:t> </a:t>
            </a:r>
            <a:fld id="{DD2B1E2C-B6DE-423D-901E-4E065A7DC99B}" type="slidenum">
              <a:rPr lang="en-AU"/>
              <a:pPr/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447800"/>
            <a:ext cx="7772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AU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715000" y="914400"/>
            <a:ext cx="2743200" cy="179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endParaRPr lang="en-AU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15000" y="685800"/>
            <a:ext cx="2743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1100" b="1"/>
            </a:lvl1pPr>
          </a:lstStyle>
          <a:p>
            <a:r>
              <a:rPr lang="en-AU"/>
              <a:t> </a:t>
            </a:r>
            <a:fld id="{95673ECF-601D-496E-A16B-C189E8A4316D}" type="slidenum">
              <a:rPr lang="en-AU"/>
              <a:pPr/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&gt;"/>
        <a:defRPr sz="26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&gt;"/>
        <a:defRPr sz="26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&gt;"/>
        <a:defRPr sz="26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&gt;"/>
        <a:defRPr sz="26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&gt;"/>
        <a:defRPr sz="26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&gt;"/>
        <a:defRPr sz="26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&gt;"/>
        <a:defRPr sz="26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&gt;"/>
        <a:defRPr sz="26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&gt;"/>
        <a:defRPr sz="2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 err="1" smtClean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Sexting</a:t>
            </a:r>
            <a:endParaRPr lang="en-AU" dirty="0">
              <a:solidFill>
                <a:srgbClr val="00B05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Risks and Consequences</a:t>
            </a:r>
          </a:p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Middle Secondary Lesson plan</a:t>
            </a:r>
          </a:p>
          <a:p>
            <a:endParaRPr lang="en-US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Maximum penalty</a:t>
            </a:r>
            <a:endParaRPr lang="en-AU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AU" sz="2400" dirty="0" smtClean="0">
                <a:solidFill>
                  <a:srgbClr val="262626"/>
                </a:solidFill>
                <a:latin typeface="Calibri" pitchFamily="34" charset="0"/>
                <a:cs typeface="Calibri" pitchFamily="34" charset="0"/>
              </a:rPr>
              <a:t>ACT - 	5 years</a:t>
            </a:r>
          </a:p>
          <a:p>
            <a:pPr>
              <a:buNone/>
            </a:pPr>
            <a:r>
              <a:rPr lang="en-AU" sz="2400" dirty="0" smtClean="0">
                <a:solidFill>
                  <a:srgbClr val="262626"/>
                </a:solidFill>
                <a:latin typeface="Calibri" pitchFamily="34" charset="0"/>
                <a:cs typeface="Calibri" pitchFamily="34" charset="0"/>
              </a:rPr>
              <a:t>NSW - 	10 years</a:t>
            </a:r>
          </a:p>
          <a:p>
            <a:pPr>
              <a:buNone/>
            </a:pPr>
            <a:r>
              <a:rPr lang="en-AU" sz="2400" dirty="0" smtClean="0">
                <a:solidFill>
                  <a:srgbClr val="262626"/>
                </a:solidFill>
                <a:latin typeface="Calibri" pitchFamily="34" charset="0"/>
                <a:cs typeface="Calibri" pitchFamily="34" charset="0"/>
              </a:rPr>
              <a:t>NT - 	10 years</a:t>
            </a:r>
          </a:p>
          <a:p>
            <a:pPr>
              <a:buNone/>
            </a:pPr>
            <a:r>
              <a:rPr lang="en-AU" sz="2400" dirty="0" smtClean="0">
                <a:solidFill>
                  <a:srgbClr val="262626"/>
                </a:solidFill>
                <a:latin typeface="Calibri" pitchFamily="34" charset="0"/>
                <a:cs typeface="Calibri" pitchFamily="34" charset="0"/>
              </a:rPr>
              <a:t>QLD - 	5 years</a:t>
            </a:r>
          </a:p>
          <a:p>
            <a:pPr>
              <a:buNone/>
            </a:pPr>
            <a:r>
              <a:rPr lang="en-AU" sz="2400" dirty="0" smtClean="0">
                <a:solidFill>
                  <a:srgbClr val="262626"/>
                </a:solidFill>
                <a:latin typeface="Calibri" pitchFamily="34" charset="0"/>
                <a:cs typeface="Calibri" pitchFamily="34" charset="0"/>
              </a:rPr>
              <a:t>SA - 	10 years</a:t>
            </a:r>
          </a:p>
          <a:p>
            <a:pPr>
              <a:buNone/>
            </a:pPr>
            <a:r>
              <a:rPr lang="en-AU" sz="2400" dirty="0" smtClean="0">
                <a:solidFill>
                  <a:srgbClr val="262626"/>
                </a:solidFill>
                <a:latin typeface="Calibri" pitchFamily="34" charset="0"/>
                <a:cs typeface="Calibri" pitchFamily="34" charset="0"/>
              </a:rPr>
              <a:t>TAS - 	No maximum term</a:t>
            </a:r>
          </a:p>
          <a:p>
            <a:pPr>
              <a:buNone/>
            </a:pPr>
            <a:r>
              <a:rPr lang="en-AU" sz="2400" dirty="0" smtClean="0">
                <a:solidFill>
                  <a:srgbClr val="262626"/>
                </a:solidFill>
                <a:latin typeface="Calibri" pitchFamily="34" charset="0"/>
                <a:cs typeface="Calibri" pitchFamily="34" charset="0"/>
              </a:rPr>
              <a:t>VIC - 	5 years</a:t>
            </a:r>
          </a:p>
          <a:p>
            <a:pPr>
              <a:buNone/>
            </a:pPr>
            <a:r>
              <a:rPr lang="en-AU" sz="2400" dirty="0" smtClean="0">
                <a:solidFill>
                  <a:srgbClr val="262626"/>
                </a:solidFill>
                <a:latin typeface="Calibri" pitchFamily="34" charset="0"/>
                <a:cs typeface="Calibri" pitchFamily="34" charset="0"/>
              </a:rPr>
              <a:t>WA - 	5 years</a:t>
            </a:r>
          </a:p>
          <a:p>
            <a:endParaRPr lang="en-AU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smtClean="0">
                <a:latin typeface="Calibri" pitchFamily="34" charset="0"/>
                <a:cs typeface="Calibri" pitchFamily="34" charset="0"/>
              </a:rPr>
              <a:t> </a:t>
            </a:r>
            <a:fld id="{DD2B1E2C-B6DE-423D-901E-4E065A7DC99B}" type="slidenum">
              <a:rPr lang="en-AU" smtClean="0">
                <a:latin typeface="Calibri" pitchFamily="34" charset="0"/>
                <a:cs typeface="Calibri" pitchFamily="34" charset="0"/>
              </a:rPr>
              <a:pPr/>
              <a:t>10</a:t>
            </a:fld>
            <a:endParaRPr lang="en-AU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Consequences</a:t>
            </a:r>
            <a:br>
              <a:rPr lang="en-US" dirty="0" smtClean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</a:br>
            <a:endParaRPr lang="en-AU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600"/>
              </a:spcAft>
              <a:buNone/>
            </a:pPr>
            <a:r>
              <a:rPr lang="en-US" b="1" dirty="0" smtClean="0">
                <a:solidFill>
                  <a:schemeClr val="bg2"/>
                </a:solidFill>
                <a:latin typeface="Calibri" pitchFamily="34" charset="0"/>
                <a:ea typeface="ＭＳ Ｐゴシック" pitchFamily="34" charset="-128"/>
                <a:cs typeface="Calibri" pitchFamily="34" charset="0"/>
              </a:rPr>
              <a:t>Social</a:t>
            </a:r>
          </a:p>
          <a:p>
            <a:pPr>
              <a:spcAft>
                <a:spcPts val="600"/>
              </a:spcAft>
              <a:buFont typeface="Arial" pitchFamily="34" charset="0"/>
              <a:buChar char="•"/>
            </a:pPr>
            <a:r>
              <a:rPr lang="en-US" dirty="0" smtClean="0">
                <a:solidFill>
                  <a:schemeClr val="bg2"/>
                </a:solidFill>
                <a:latin typeface="Calibri" pitchFamily="34" charset="0"/>
                <a:ea typeface="ＭＳ Ｐゴシック" pitchFamily="34" charset="-128"/>
                <a:cs typeface="Calibri" pitchFamily="34" charset="0"/>
              </a:rPr>
              <a:t>Invisible viewership - can be forwarded to </a:t>
            </a:r>
            <a:r>
              <a:rPr lang="en-US" i="1" dirty="0" smtClean="0">
                <a:solidFill>
                  <a:schemeClr val="bg2"/>
                </a:solidFill>
                <a:latin typeface="Calibri" pitchFamily="34" charset="0"/>
                <a:ea typeface="ＭＳ Ｐゴシック" pitchFamily="34" charset="-128"/>
                <a:cs typeface="Calibri" pitchFamily="34" charset="0"/>
              </a:rPr>
              <a:t>anyone, anywhere, anytime.</a:t>
            </a:r>
          </a:p>
          <a:p>
            <a:pPr>
              <a:spcAft>
                <a:spcPts val="600"/>
              </a:spcAft>
              <a:buFont typeface="Arial" pitchFamily="34" charset="0"/>
              <a:buChar char="•"/>
            </a:pPr>
            <a:r>
              <a:rPr lang="en-US" dirty="0" smtClean="0">
                <a:solidFill>
                  <a:schemeClr val="bg2"/>
                </a:solidFill>
                <a:latin typeface="Calibri" pitchFamily="34" charset="0"/>
                <a:ea typeface="ＭＳ Ｐゴシック" pitchFamily="34" charset="-128"/>
                <a:cs typeface="Calibri" pitchFamily="34" charset="0"/>
              </a:rPr>
              <a:t>If images are posted online it can be almost impossible to remove them or to control access to them.</a:t>
            </a:r>
          </a:p>
          <a:p>
            <a:pPr>
              <a:spcAft>
                <a:spcPts val="600"/>
              </a:spcAft>
              <a:buFont typeface="Arial" pitchFamily="34" charset="0"/>
              <a:buChar char="•"/>
            </a:pPr>
            <a:r>
              <a:rPr lang="en-US" dirty="0" smtClean="0">
                <a:solidFill>
                  <a:schemeClr val="bg2"/>
                </a:solidFill>
                <a:latin typeface="Calibri" pitchFamily="34" charset="0"/>
                <a:ea typeface="ＭＳ Ｐゴシック" pitchFamily="34" charset="-128"/>
                <a:cs typeface="Calibri" pitchFamily="34" charset="0"/>
              </a:rPr>
              <a:t>Impact on your digital reputation - now and into the future.</a:t>
            </a:r>
          </a:p>
          <a:p>
            <a:endParaRPr lang="en-AU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smtClean="0">
                <a:latin typeface="Calibri" pitchFamily="34" charset="0"/>
                <a:cs typeface="Calibri" pitchFamily="34" charset="0"/>
              </a:rPr>
              <a:t> </a:t>
            </a:r>
            <a:fld id="{DD2B1E2C-B6DE-423D-901E-4E065A7DC99B}" type="slidenum">
              <a:rPr lang="en-AU" smtClean="0">
                <a:latin typeface="Calibri" pitchFamily="34" charset="0"/>
                <a:cs typeface="Calibri" pitchFamily="34" charset="0"/>
              </a:rPr>
              <a:pPr/>
              <a:t>11</a:t>
            </a:fld>
            <a:endParaRPr lang="en-AU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What could happen at school?</a:t>
            </a:r>
            <a:endParaRPr lang="en-AU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4348" y="2214554"/>
            <a:ext cx="7772400" cy="3657600"/>
          </a:xfrm>
        </p:spPr>
        <p:txBody>
          <a:bodyPr/>
          <a:lstStyle/>
          <a:p>
            <a:pPr marL="354013" indent="-354013">
              <a:spcAft>
                <a:spcPts val="600"/>
              </a:spcAft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bg2"/>
                </a:solidFill>
                <a:latin typeface="Calibri" pitchFamily="34" charset="0"/>
                <a:ea typeface="ＭＳ Ｐゴシック" pitchFamily="34" charset="-128"/>
                <a:cs typeface="Calibri" pitchFamily="34" charset="0"/>
              </a:rPr>
              <a:t>Mobile confiscated</a:t>
            </a:r>
          </a:p>
          <a:p>
            <a:pPr marL="354013" indent="-354013">
              <a:spcAft>
                <a:spcPts val="600"/>
              </a:spcAft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bg2"/>
                </a:solidFill>
                <a:latin typeface="Calibri" pitchFamily="34" charset="0"/>
                <a:ea typeface="ＭＳ Ｐゴシック" pitchFamily="34" charset="-128"/>
                <a:cs typeface="Calibri" pitchFamily="34" charset="0"/>
              </a:rPr>
              <a:t>Discipline, including suspension or expulsion</a:t>
            </a:r>
          </a:p>
          <a:p>
            <a:pPr marL="354013" indent="-354013">
              <a:spcAft>
                <a:spcPts val="600"/>
              </a:spcAft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bg2"/>
                </a:solidFill>
                <a:latin typeface="Calibri" pitchFamily="34" charset="0"/>
                <a:ea typeface="ＭＳ Ｐゴシック" pitchFamily="34" charset="-128"/>
                <a:cs typeface="Calibri" pitchFamily="34" charset="0"/>
              </a:rPr>
              <a:t>Bullying and social exclusion</a:t>
            </a:r>
          </a:p>
          <a:p>
            <a:endParaRPr lang="en-AU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smtClean="0">
                <a:latin typeface="Calibri" pitchFamily="34" charset="0"/>
                <a:cs typeface="Calibri" pitchFamily="34" charset="0"/>
              </a:rPr>
              <a:t> </a:t>
            </a:r>
            <a:fld id="{DD2B1E2C-B6DE-423D-901E-4E065A7DC99B}" type="slidenum">
              <a:rPr lang="en-AU" smtClean="0">
                <a:latin typeface="Calibri" pitchFamily="34" charset="0"/>
                <a:cs typeface="Calibri" pitchFamily="34" charset="0"/>
              </a:rPr>
              <a:pPr/>
              <a:t>12</a:t>
            </a:fld>
            <a:endParaRPr lang="en-AU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Think first</a:t>
            </a:r>
            <a:r>
              <a:rPr lang="en-AU" dirty="0" smtClean="0"/>
              <a:t/>
            </a:r>
            <a:br>
              <a:rPr lang="en-AU" dirty="0" smtClean="0"/>
            </a:b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AU" sz="2400" dirty="0" smtClean="0">
                <a:solidFill>
                  <a:schemeClr val="bg2"/>
                </a:solidFill>
                <a:latin typeface="Calibri" pitchFamily="34" charset="0"/>
                <a:cs typeface="Calibri" pitchFamily="34" charset="0"/>
              </a:rPr>
              <a:t>Is this moment of ‘fun’ worth a criminal record? Being registered  as a sex offender? Or public humiliation?</a:t>
            </a:r>
          </a:p>
          <a:p>
            <a:pPr>
              <a:buFont typeface="Arial" pitchFamily="34" charset="0"/>
              <a:buChar char="•"/>
            </a:pPr>
            <a:endParaRPr lang="en-AU" sz="1000" dirty="0" smtClean="0">
              <a:solidFill>
                <a:schemeClr val="bg2"/>
              </a:solidFill>
              <a:latin typeface="Calibri" pitchFamily="34" charset="0"/>
              <a:cs typeface="Calibri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AU" sz="2400" dirty="0" smtClean="0">
                <a:solidFill>
                  <a:schemeClr val="bg2"/>
                </a:solidFill>
                <a:latin typeface="Calibri" pitchFamily="34" charset="0"/>
                <a:cs typeface="Calibri" pitchFamily="34" charset="0"/>
              </a:rPr>
              <a:t>Even if you have second thoughts and delete the image, there is no telling who has already copied that photo and posted it elsewhere</a:t>
            </a:r>
          </a:p>
          <a:p>
            <a:pPr>
              <a:buFont typeface="Arial" pitchFamily="34" charset="0"/>
              <a:buChar char="•"/>
            </a:pPr>
            <a:endParaRPr lang="en-AU" sz="1000" dirty="0" smtClean="0">
              <a:solidFill>
                <a:schemeClr val="bg2"/>
              </a:solidFill>
              <a:latin typeface="Calibri" pitchFamily="34" charset="0"/>
              <a:cs typeface="Calibri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AU" sz="2400" dirty="0" smtClean="0">
                <a:solidFill>
                  <a:schemeClr val="bg2"/>
                </a:solidFill>
                <a:latin typeface="Calibri" pitchFamily="34" charset="0"/>
                <a:cs typeface="Calibri" pitchFamily="34" charset="0"/>
              </a:rPr>
              <a:t>Think before you post. There is no changing your mind in cyberspace—anything you send or post will never truly go away.</a:t>
            </a:r>
          </a:p>
          <a:p>
            <a:endParaRPr lang="en-AU" sz="2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smtClean="0"/>
              <a:t> </a:t>
            </a:r>
            <a:fld id="{DD2B1E2C-B6DE-423D-901E-4E065A7DC99B}" type="slidenum">
              <a:rPr lang="en-AU" smtClean="0"/>
              <a:pPr/>
              <a:t>13</a:t>
            </a:fld>
            <a:endParaRPr lang="en-A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Taking Action</a:t>
            </a:r>
            <a:endParaRPr lang="en-AU" dirty="0">
              <a:solidFill>
                <a:srgbClr val="00B05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4348" y="2143116"/>
            <a:ext cx="7772400" cy="3657600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bg2"/>
                </a:solidFill>
                <a:latin typeface="Calibri" pitchFamily="34" charset="0"/>
                <a:cs typeface="Calibri" pitchFamily="34" charset="0"/>
              </a:rPr>
              <a:t>If you regret sending an image to someone, ask them to delete it and not forward it on to others.</a:t>
            </a:r>
          </a:p>
          <a:p>
            <a:pPr>
              <a:buFont typeface="Arial" pitchFamily="34" charset="0"/>
              <a:buChar char="•"/>
            </a:pPr>
            <a:endParaRPr lang="en-US" sz="1000" dirty="0" smtClean="0">
              <a:solidFill>
                <a:schemeClr val="bg2"/>
              </a:solidFill>
              <a:latin typeface="Calibri" pitchFamily="34" charset="0"/>
              <a:cs typeface="Calibri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bg2"/>
                </a:solidFill>
                <a:latin typeface="Calibri" pitchFamily="34" charset="0"/>
                <a:cs typeface="Calibri" pitchFamily="34" charset="0"/>
              </a:rPr>
              <a:t>If it’s already ‘out there’, speak to a trusted adult to assist you in taking action.</a:t>
            </a:r>
          </a:p>
          <a:p>
            <a:pPr>
              <a:buFont typeface="Arial" pitchFamily="34" charset="0"/>
              <a:buChar char="•"/>
            </a:pPr>
            <a:endParaRPr lang="en-US" sz="1000" dirty="0" smtClean="0">
              <a:solidFill>
                <a:schemeClr val="bg2"/>
              </a:solidFill>
              <a:latin typeface="Calibri" pitchFamily="34" charset="0"/>
              <a:cs typeface="Calibri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bg2"/>
                </a:solidFill>
                <a:latin typeface="Calibri" pitchFamily="34" charset="0"/>
                <a:cs typeface="Calibri" pitchFamily="34" charset="0"/>
              </a:rPr>
              <a:t>If a sexting photo is sent to your phone, delete it immediately. 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bg2"/>
                </a:solidFill>
                <a:latin typeface="Calibri" pitchFamily="34" charset="0"/>
                <a:cs typeface="Calibri" pitchFamily="34" charset="0"/>
              </a:rPr>
              <a:t>Support friends—stick up for them and don’t share images of them.</a:t>
            </a:r>
          </a:p>
          <a:p>
            <a:pPr>
              <a:buFont typeface="Arial" pitchFamily="34" charset="0"/>
              <a:buChar char="•"/>
            </a:pPr>
            <a:endParaRPr lang="en-US" sz="2400" dirty="0" smtClean="0">
              <a:solidFill>
                <a:schemeClr val="bg2"/>
              </a:solidFill>
              <a:latin typeface="Calibri" pitchFamily="34" charset="0"/>
              <a:cs typeface="Calibri" pitchFamily="34" charset="0"/>
            </a:endParaRPr>
          </a:p>
          <a:p>
            <a:endParaRPr lang="en-AU" sz="2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smtClean="0"/>
              <a:t> </a:t>
            </a:r>
            <a:fld id="{DD2B1E2C-B6DE-423D-901E-4E065A7DC99B}" type="slidenum">
              <a:rPr lang="en-AU" smtClean="0"/>
              <a:pPr/>
              <a:t>14</a:t>
            </a:fld>
            <a:endParaRPr lang="en-A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Taking Action</a:t>
            </a:r>
            <a:endParaRPr lang="en-AU" dirty="0">
              <a:solidFill>
                <a:srgbClr val="00B05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4348" y="2071678"/>
            <a:ext cx="7772400" cy="3657600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bg2"/>
                </a:solidFill>
                <a:latin typeface="Calibri" pitchFamily="34" charset="0"/>
                <a:cs typeface="Calibri" pitchFamily="34" charset="0"/>
              </a:rPr>
              <a:t>Never forward a ‘</a:t>
            </a:r>
            <a:r>
              <a:rPr lang="en-US" sz="2400" dirty="0" err="1" smtClean="0">
                <a:solidFill>
                  <a:schemeClr val="bg2"/>
                </a:solidFill>
                <a:latin typeface="Calibri" pitchFamily="34" charset="0"/>
                <a:cs typeface="Calibri" pitchFamily="34" charset="0"/>
              </a:rPr>
              <a:t>sext</a:t>
            </a:r>
            <a:r>
              <a:rPr lang="en-US" sz="2400" dirty="0" smtClean="0">
                <a:solidFill>
                  <a:schemeClr val="bg2"/>
                </a:solidFill>
                <a:latin typeface="Calibri" pitchFamily="34" charset="0"/>
                <a:cs typeface="Calibri" pitchFamily="34" charset="0"/>
              </a:rPr>
              <a:t>’. It amplifies the problem and impacts negatively on the relationships and reputations of yourself and your peers. </a:t>
            </a:r>
          </a:p>
          <a:p>
            <a:pPr>
              <a:buFont typeface="Arial" pitchFamily="34" charset="0"/>
              <a:buChar char="•"/>
            </a:pPr>
            <a:endParaRPr lang="en-US" sz="1000" dirty="0" smtClean="0">
              <a:solidFill>
                <a:schemeClr val="bg2"/>
              </a:solidFill>
              <a:latin typeface="Calibri" pitchFamily="34" charset="0"/>
              <a:cs typeface="Calibri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bg2"/>
                </a:solidFill>
                <a:latin typeface="Calibri" pitchFamily="34" charset="0"/>
                <a:cs typeface="Calibri" pitchFamily="34" charset="0"/>
              </a:rPr>
              <a:t>Block the sender on your mobile phone.</a:t>
            </a:r>
          </a:p>
          <a:p>
            <a:pPr>
              <a:buFont typeface="Arial" pitchFamily="34" charset="0"/>
              <a:buChar char="•"/>
            </a:pPr>
            <a:endParaRPr lang="en-US" sz="1000" dirty="0" smtClean="0">
              <a:solidFill>
                <a:schemeClr val="bg2"/>
              </a:solidFill>
              <a:latin typeface="Calibri" pitchFamily="34" charset="0"/>
              <a:cs typeface="Calibri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bg2"/>
                </a:solidFill>
                <a:latin typeface="Calibri" pitchFamily="34" charset="0"/>
                <a:cs typeface="Calibri" pitchFamily="34" charset="0"/>
              </a:rPr>
              <a:t>You may have to change your mobile number if the sending of </a:t>
            </a:r>
            <a:r>
              <a:rPr lang="en-US" sz="2400" dirty="0" err="1" smtClean="0">
                <a:solidFill>
                  <a:schemeClr val="bg2"/>
                </a:solidFill>
                <a:latin typeface="Calibri" pitchFamily="34" charset="0"/>
                <a:cs typeface="Calibri" pitchFamily="34" charset="0"/>
              </a:rPr>
              <a:t>sexting</a:t>
            </a:r>
            <a:r>
              <a:rPr lang="en-US" sz="2400" dirty="0" smtClean="0">
                <a:solidFill>
                  <a:schemeClr val="bg2"/>
                </a:solidFill>
                <a:latin typeface="Calibri" pitchFamily="34" charset="0"/>
                <a:cs typeface="Calibri" pitchFamily="34" charset="0"/>
              </a:rPr>
              <a:t> images continues. Only share your number with people you trust.</a:t>
            </a:r>
          </a:p>
          <a:p>
            <a:endParaRPr lang="en-AU" sz="2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smtClean="0"/>
              <a:t> </a:t>
            </a:r>
            <a:fld id="{DD2B1E2C-B6DE-423D-901E-4E065A7DC99B}" type="slidenum">
              <a:rPr lang="en-AU" smtClean="0"/>
              <a:pPr/>
              <a:t>15</a:t>
            </a:fld>
            <a:endParaRPr lang="en-A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What is ‘</a:t>
            </a:r>
            <a:r>
              <a:rPr lang="en-AU" dirty="0" err="1" smtClean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sexting</a:t>
            </a:r>
            <a:r>
              <a:rPr lang="en-AU" dirty="0" smtClean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’?</a:t>
            </a:r>
            <a:endParaRPr lang="en-AU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en-US" dirty="0" smtClean="0">
              <a:solidFill>
                <a:schemeClr val="bg2"/>
              </a:solidFill>
              <a:latin typeface="Calibri" pitchFamily="34" charset="0"/>
              <a:cs typeface="Calibri" pitchFamily="34" charset="0"/>
            </a:endParaRPr>
          </a:p>
          <a:p>
            <a:pPr algn="ctr">
              <a:buNone/>
            </a:pPr>
            <a:r>
              <a:rPr lang="en-US" dirty="0" smtClean="0">
                <a:solidFill>
                  <a:schemeClr val="bg2"/>
                </a:solidFill>
                <a:latin typeface="Calibri" pitchFamily="34" charset="0"/>
                <a:cs typeface="Calibri" pitchFamily="34" charset="0"/>
              </a:rPr>
              <a:t>‘</a:t>
            </a:r>
            <a:r>
              <a:rPr lang="en-US" dirty="0" err="1" smtClean="0">
                <a:solidFill>
                  <a:schemeClr val="bg2"/>
                </a:solidFill>
                <a:latin typeface="Calibri" pitchFamily="34" charset="0"/>
                <a:cs typeface="Calibri" pitchFamily="34" charset="0"/>
              </a:rPr>
              <a:t>Sexting</a:t>
            </a:r>
            <a:r>
              <a:rPr lang="en-US" dirty="0" smtClean="0">
                <a:solidFill>
                  <a:schemeClr val="bg2"/>
                </a:solidFill>
                <a:latin typeface="Calibri" pitchFamily="34" charset="0"/>
                <a:cs typeface="Calibri" pitchFamily="34" charset="0"/>
              </a:rPr>
              <a:t>’ is the sending of provocative </a:t>
            </a:r>
          </a:p>
          <a:p>
            <a:pPr algn="ctr">
              <a:buNone/>
            </a:pPr>
            <a:r>
              <a:rPr lang="en-US" dirty="0" smtClean="0">
                <a:solidFill>
                  <a:schemeClr val="bg2"/>
                </a:solidFill>
                <a:latin typeface="Calibri" pitchFamily="34" charset="0"/>
                <a:cs typeface="Calibri" pitchFamily="34" charset="0"/>
              </a:rPr>
              <a:t>or </a:t>
            </a:r>
          </a:p>
          <a:p>
            <a:pPr algn="ctr">
              <a:buNone/>
            </a:pPr>
            <a:r>
              <a:rPr lang="en-US" dirty="0" smtClean="0">
                <a:solidFill>
                  <a:schemeClr val="bg2"/>
                </a:solidFill>
                <a:latin typeface="Calibri" pitchFamily="34" charset="0"/>
                <a:cs typeface="Calibri" pitchFamily="34" charset="0"/>
              </a:rPr>
              <a:t>sexual photos, messages or videos using</a:t>
            </a:r>
          </a:p>
          <a:p>
            <a:pPr algn="ctr">
              <a:buNone/>
            </a:pPr>
            <a:r>
              <a:rPr lang="en-US" dirty="0" smtClean="0">
                <a:solidFill>
                  <a:schemeClr val="bg2"/>
                </a:solidFill>
                <a:latin typeface="Calibri" pitchFamily="34" charset="0"/>
                <a:cs typeface="Calibri" pitchFamily="34" charset="0"/>
              </a:rPr>
              <a:t> a mobile phone</a:t>
            </a:r>
          </a:p>
          <a:p>
            <a:endParaRPr lang="en-AU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smtClean="0">
                <a:latin typeface="Calibri" pitchFamily="34" charset="0"/>
                <a:cs typeface="Calibri" pitchFamily="34" charset="0"/>
              </a:rPr>
              <a:t> </a:t>
            </a:r>
            <a:fld id="{DD2B1E2C-B6DE-423D-901E-4E065A7DC99B}" type="slidenum">
              <a:rPr lang="en-AU" smtClean="0">
                <a:latin typeface="Calibri" pitchFamily="34" charset="0"/>
                <a:cs typeface="Calibri" pitchFamily="34" charset="0"/>
              </a:rPr>
              <a:pPr/>
              <a:t>2</a:t>
            </a:fld>
            <a:endParaRPr lang="en-AU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AU" sz="2800" dirty="0" smtClean="0">
              <a:solidFill>
                <a:srgbClr val="00B050"/>
              </a:solidFill>
              <a:latin typeface="Calibri" pitchFamily="34" charset="0"/>
              <a:cs typeface="Calibri" pitchFamily="34" charset="0"/>
            </a:endParaRPr>
          </a:p>
          <a:p>
            <a:pPr>
              <a:buNone/>
            </a:pPr>
            <a:r>
              <a:rPr lang="en-AU" sz="2800" dirty="0" smtClean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Why do you think teens sext?</a:t>
            </a:r>
            <a:endParaRPr lang="en-AU" sz="2800" dirty="0" smtClean="0">
              <a:latin typeface="Calibri" pitchFamily="34" charset="0"/>
              <a:cs typeface="Calibri" pitchFamily="34" charset="0"/>
            </a:endParaRPr>
          </a:p>
          <a:p>
            <a:endParaRPr lang="en-AU" sz="28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sz="2800" smtClean="0">
                <a:latin typeface="Calibri" pitchFamily="34" charset="0"/>
                <a:cs typeface="Calibri" pitchFamily="34" charset="0"/>
              </a:rPr>
              <a:t> </a:t>
            </a:r>
            <a:fld id="{DD2B1E2C-B6DE-423D-901E-4E065A7DC99B}" type="slidenum">
              <a:rPr lang="en-AU" sz="2800" smtClean="0">
                <a:latin typeface="Calibri" pitchFamily="34" charset="0"/>
                <a:cs typeface="Calibri" pitchFamily="34" charset="0"/>
              </a:rPr>
              <a:pPr/>
              <a:t>3</a:t>
            </a:fld>
            <a:endParaRPr lang="en-AU" sz="2800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Case study</a:t>
            </a:r>
            <a:endParaRPr lang="en-AU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bg2"/>
                </a:solidFill>
                <a:latin typeface="Calibri" pitchFamily="34" charset="0"/>
                <a:cs typeface="Calibri" pitchFamily="34" charset="0"/>
              </a:rPr>
              <a:t>Dave and Kelly have been going out for a month</a:t>
            </a:r>
          </a:p>
          <a:p>
            <a:pPr algn="just">
              <a:buFont typeface="Arial" pitchFamily="34" charset="0"/>
              <a:buChar char="•"/>
            </a:pPr>
            <a:endParaRPr lang="en-US" sz="1050" dirty="0" smtClean="0">
              <a:solidFill>
                <a:schemeClr val="bg2"/>
              </a:solidFill>
              <a:latin typeface="Calibri" pitchFamily="34" charset="0"/>
              <a:cs typeface="Calibri" pitchFamily="34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bg2"/>
                </a:solidFill>
                <a:latin typeface="Calibri" pitchFamily="34" charset="0"/>
                <a:cs typeface="Calibri" pitchFamily="34" charset="0"/>
              </a:rPr>
              <a:t>Dave asks Kelly to send him a sexy photo</a:t>
            </a:r>
          </a:p>
          <a:p>
            <a:pPr algn="just">
              <a:buFont typeface="Arial" pitchFamily="34" charset="0"/>
              <a:buChar char="•"/>
            </a:pPr>
            <a:endParaRPr lang="en-US" sz="1050" dirty="0" smtClean="0">
              <a:solidFill>
                <a:schemeClr val="bg2"/>
              </a:solidFill>
              <a:latin typeface="Calibri" pitchFamily="34" charset="0"/>
              <a:cs typeface="Calibri" pitchFamily="34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bg2"/>
                </a:solidFill>
                <a:latin typeface="Calibri" pitchFamily="34" charset="0"/>
                <a:cs typeface="Calibri" pitchFamily="34" charset="0"/>
              </a:rPr>
              <a:t>She says ‘You first!’</a:t>
            </a:r>
          </a:p>
          <a:p>
            <a:pPr algn="just">
              <a:buFont typeface="Arial" pitchFamily="34" charset="0"/>
              <a:buChar char="•"/>
            </a:pPr>
            <a:endParaRPr lang="en-US" sz="1050" dirty="0" smtClean="0">
              <a:solidFill>
                <a:schemeClr val="bg2"/>
              </a:solidFill>
              <a:latin typeface="Calibri" pitchFamily="34" charset="0"/>
              <a:cs typeface="Calibri" pitchFamily="34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bg2"/>
                </a:solidFill>
                <a:latin typeface="Calibri" pitchFamily="34" charset="0"/>
                <a:cs typeface="Calibri" pitchFamily="34" charset="0"/>
              </a:rPr>
              <a:t>He sends her a funny naked photo of him </a:t>
            </a:r>
            <a:r>
              <a:rPr lang="en-US" sz="2400" smtClean="0">
                <a:solidFill>
                  <a:schemeClr val="bg2"/>
                </a:solidFill>
                <a:latin typeface="Calibri" pitchFamily="34" charset="0"/>
                <a:cs typeface="Calibri" pitchFamily="34" charset="0"/>
              </a:rPr>
              <a:t>wearing only his </a:t>
            </a:r>
            <a:r>
              <a:rPr lang="en-US" sz="2400" dirty="0" smtClean="0">
                <a:solidFill>
                  <a:schemeClr val="bg2"/>
                </a:solidFill>
                <a:latin typeface="Calibri" pitchFamily="34" charset="0"/>
                <a:cs typeface="Calibri" pitchFamily="34" charset="0"/>
              </a:rPr>
              <a:t>footy boots</a:t>
            </a:r>
            <a:endParaRPr lang="en-US" sz="2400" dirty="0" smtClean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  <a:p>
            <a:pPr algn="just">
              <a:buFont typeface="Arial" pitchFamily="34" charset="0"/>
              <a:buChar char="•"/>
            </a:pPr>
            <a:endParaRPr lang="en-US" sz="1000" dirty="0" smtClean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bg2"/>
                </a:solidFill>
                <a:latin typeface="Calibri" pitchFamily="34" charset="0"/>
                <a:cs typeface="Calibri" pitchFamily="34" charset="0"/>
              </a:rPr>
              <a:t>She sends him funny naked photo of her wearing only a silly hat</a:t>
            </a:r>
          </a:p>
          <a:p>
            <a:endParaRPr lang="en-AU" sz="18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smtClean="0">
                <a:latin typeface="Calibri" pitchFamily="34" charset="0"/>
                <a:cs typeface="Calibri" pitchFamily="34" charset="0"/>
              </a:rPr>
              <a:t> </a:t>
            </a:r>
            <a:fld id="{DD2B1E2C-B6DE-423D-901E-4E065A7DC99B}" type="slidenum">
              <a:rPr lang="en-AU" smtClean="0">
                <a:latin typeface="Calibri" pitchFamily="34" charset="0"/>
                <a:cs typeface="Calibri" pitchFamily="34" charset="0"/>
              </a:rPr>
              <a:pPr/>
              <a:t>4</a:t>
            </a:fld>
            <a:endParaRPr lang="en-AU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4348" y="1785926"/>
            <a:ext cx="7772400" cy="3657600"/>
          </a:xfrm>
        </p:spPr>
        <p:txBody>
          <a:bodyPr/>
          <a:lstStyle/>
          <a:p>
            <a:pPr marL="0" indent="0">
              <a:buNone/>
            </a:pPr>
            <a:r>
              <a:rPr lang="en-AU" sz="2800" b="1" dirty="0" smtClean="0">
                <a:solidFill>
                  <a:schemeClr val="bg2"/>
                </a:solidFill>
                <a:latin typeface="Calibri" pitchFamily="34" charset="0"/>
                <a:ea typeface="ＭＳ Ｐゴシック" pitchFamily="34" charset="-128"/>
                <a:cs typeface="Calibri" pitchFamily="34" charset="0"/>
              </a:rPr>
              <a:t>What happens to the pictures if they fight and break up?</a:t>
            </a:r>
          </a:p>
          <a:p>
            <a:pPr>
              <a:buNone/>
            </a:pPr>
            <a:endParaRPr lang="en-AU" sz="2800" b="1" dirty="0" smtClean="0">
              <a:solidFill>
                <a:schemeClr val="bg2"/>
              </a:solidFill>
              <a:latin typeface="Calibri" pitchFamily="34" charset="0"/>
              <a:ea typeface="ＭＳ Ｐゴシック" pitchFamily="34" charset="-128"/>
              <a:cs typeface="Calibri" pitchFamily="34" charset="0"/>
            </a:endParaRPr>
          </a:p>
          <a:p>
            <a:pPr marL="354013" indent="-354013">
              <a:buFont typeface="Arial" pitchFamily="34" charset="0"/>
              <a:buChar char="•"/>
            </a:pPr>
            <a:r>
              <a:rPr lang="en-AU" sz="2400" dirty="0" smtClean="0">
                <a:solidFill>
                  <a:schemeClr val="bg2"/>
                </a:solidFill>
                <a:latin typeface="Calibri" pitchFamily="34" charset="0"/>
                <a:ea typeface="ＭＳ Ｐゴシック" pitchFamily="34" charset="-128"/>
                <a:cs typeface="Calibri" pitchFamily="34" charset="0"/>
              </a:rPr>
              <a:t>Kelly  finds out that Dave has shared her photo with his best friend  Sam. </a:t>
            </a:r>
          </a:p>
          <a:p>
            <a:pPr marL="354013" indent="-354013">
              <a:buFont typeface="Arial" pitchFamily="34" charset="0"/>
              <a:buChar char="•"/>
            </a:pPr>
            <a:endParaRPr lang="en-AU" sz="2400" dirty="0" smtClean="0">
              <a:solidFill>
                <a:schemeClr val="bg2"/>
              </a:solidFill>
              <a:latin typeface="Calibri" pitchFamily="34" charset="0"/>
              <a:ea typeface="ＭＳ Ｐゴシック" pitchFamily="34" charset="-128"/>
              <a:cs typeface="Calibri" pitchFamily="34" charset="0"/>
            </a:endParaRPr>
          </a:p>
          <a:p>
            <a:pPr marL="354013" indent="-354013">
              <a:buFont typeface="Arial" pitchFamily="34" charset="0"/>
              <a:buChar char="•"/>
            </a:pPr>
            <a:r>
              <a:rPr lang="en-AU" sz="2400" dirty="0" smtClean="0">
                <a:solidFill>
                  <a:schemeClr val="bg2"/>
                </a:solidFill>
                <a:latin typeface="Calibri" pitchFamily="34" charset="0"/>
                <a:ea typeface="ＭＳ Ｐゴシック" pitchFamily="34" charset="-128"/>
                <a:cs typeface="Calibri" pitchFamily="34" charset="0"/>
              </a:rPr>
              <a:t>Dave finds his photo on Kate’s Facebook page.</a:t>
            </a:r>
          </a:p>
          <a:p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smtClean="0"/>
              <a:t> </a:t>
            </a:r>
            <a:fld id="{DD2B1E2C-B6DE-423D-901E-4E065A7DC99B}" type="slidenum">
              <a:rPr lang="en-AU" smtClean="0"/>
              <a:pPr/>
              <a:t>5</a:t>
            </a:fld>
            <a:endParaRPr lang="en-A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4348" y="1714488"/>
            <a:ext cx="7772400" cy="3657600"/>
          </a:xfrm>
        </p:spPr>
        <p:txBody>
          <a:bodyPr/>
          <a:lstStyle/>
          <a:p>
            <a:pPr marL="354013" indent="-354013">
              <a:buFont typeface="Arial" pitchFamily="34" charset="0"/>
              <a:buChar char="•"/>
            </a:pPr>
            <a:r>
              <a:rPr lang="en-AU" sz="2400" dirty="0" smtClean="0">
                <a:solidFill>
                  <a:schemeClr val="bg2"/>
                </a:solidFill>
                <a:latin typeface="Calibri" pitchFamily="34" charset="0"/>
                <a:cs typeface="Calibri" pitchFamily="34" charset="0"/>
              </a:rPr>
              <a:t>Sam gets mad with Kelly about her breaking up with Dave and sends her naked photo to a few friends with an abusive email message about her </a:t>
            </a:r>
          </a:p>
          <a:p>
            <a:pPr marL="354013" indent="-354013">
              <a:buFont typeface="Arial" pitchFamily="34" charset="0"/>
              <a:buChar char="•"/>
            </a:pPr>
            <a:endParaRPr lang="en-AU" sz="1000" dirty="0" smtClean="0">
              <a:solidFill>
                <a:schemeClr val="bg2"/>
              </a:solidFill>
              <a:latin typeface="Calibri" pitchFamily="34" charset="0"/>
              <a:cs typeface="Calibri" pitchFamily="34" charset="0"/>
            </a:endParaRPr>
          </a:p>
          <a:p>
            <a:pPr marL="354013" indent="-354013">
              <a:buFont typeface="Arial" pitchFamily="34" charset="0"/>
              <a:buChar char="•"/>
            </a:pPr>
            <a:r>
              <a:rPr lang="en-AU" sz="2400" dirty="0" smtClean="0">
                <a:solidFill>
                  <a:schemeClr val="bg2"/>
                </a:solidFill>
                <a:latin typeface="Calibri" pitchFamily="34" charset="0"/>
                <a:cs typeface="Calibri" pitchFamily="34" charset="0"/>
              </a:rPr>
              <a:t>When those friends send it to their friends, </a:t>
            </a:r>
            <a:r>
              <a:rPr lang="en-AU" sz="2400" dirty="0" smtClean="0">
                <a:solidFill>
                  <a:schemeClr val="bg2"/>
                </a:solidFill>
                <a:latin typeface="Calibri" pitchFamily="34" charset="0"/>
                <a:ea typeface="ＭＳ Ｐゴシック" pitchFamily="34" charset="-128"/>
                <a:cs typeface="Calibri" pitchFamily="34" charset="0"/>
              </a:rPr>
              <a:t>three texts later and friends of friends of friends = </a:t>
            </a:r>
          </a:p>
          <a:p>
            <a:pPr marL="354013" lvl="0" indent="-354013" algn="ctr">
              <a:buNone/>
            </a:pPr>
            <a:r>
              <a:rPr lang="en-AU" sz="2400" dirty="0" smtClean="0">
                <a:solidFill>
                  <a:srgbClr val="FF0000"/>
                </a:solidFill>
                <a:latin typeface="Calibri" pitchFamily="34" charset="0"/>
                <a:ea typeface="ＭＳ Ｐゴシック" pitchFamily="34" charset="-128"/>
                <a:cs typeface="Calibri" pitchFamily="34" charset="0"/>
              </a:rPr>
              <a:t>1,296 people</a:t>
            </a:r>
          </a:p>
          <a:p>
            <a:pPr marL="354013" lvl="0" indent="-354013" algn="ctr">
              <a:buNone/>
            </a:pPr>
            <a:endParaRPr lang="en-AU" sz="1000" dirty="0" smtClean="0">
              <a:solidFill>
                <a:srgbClr val="FF0000"/>
              </a:solidFill>
              <a:latin typeface="Calibri" pitchFamily="34" charset="0"/>
              <a:ea typeface="ＭＳ Ｐゴシック" pitchFamily="34" charset="-128"/>
              <a:cs typeface="Calibri" pitchFamily="34" charset="0"/>
            </a:endParaRPr>
          </a:p>
          <a:p>
            <a:pPr marL="354013" indent="-354013">
              <a:buFont typeface="Arial" pitchFamily="34" charset="0"/>
              <a:buChar char="•"/>
            </a:pPr>
            <a:r>
              <a:rPr lang="en-AU" sz="2400" dirty="0" smtClean="0">
                <a:solidFill>
                  <a:schemeClr val="bg2"/>
                </a:solidFill>
                <a:latin typeface="Calibri" pitchFamily="34" charset="0"/>
                <a:ea typeface="ＭＳ Ｐゴシック" pitchFamily="34" charset="-128"/>
                <a:cs typeface="Calibri" pitchFamily="34" charset="0"/>
              </a:rPr>
              <a:t>It’s gone viral—and soon Kelly’s parents, the school and her friends know about it or have seen it</a:t>
            </a:r>
            <a:endParaRPr lang="en-AU" sz="2400" dirty="0" smtClean="0">
              <a:solidFill>
                <a:schemeClr val="bg2"/>
              </a:solidFill>
              <a:latin typeface="Calibri" pitchFamily="34" charset="0"/>
              <a:cs typeface="Calibri" pitchFamily="34" charset="0"/>
            </a:endParaRPr>
          </a:p>
          <a:p>
            <a:endParaRPr lang="en-AU" sz="2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smtClean="0"/>
              <a:t> </a:t>
            </a:r>
            <a:fld id="{DD2B1E2C-B6DE-423D-901E-4E065A7DC99B}" type="slidenum">
              <a:rPr lang="en-AU" smtClean="0"/>
              <a:pPr/>
              <a:t>6</a:t>
            </a:fld>
            <a:endParaRPr lang="en-A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4348" y="1500174"/>
            <a:ext cx="7772400" cy="3657600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AU" sz="2400" dirty="0" smtClean="0">
                <a:solidFill>
                  <a:schemeClr val="bg2"/>
                </a:solidFill>
                <a:latin typeface="Calibri" pitchFamily="34" charset="0"/>
                <a:cs typeface="Calibri" pitchFamily="34" charset="0"/>
              </a:rPr>
              <a:t>Kelly’s ‘friends on Facebook’, over 300 of them have seen Dave’s naked photo and know his name and school</a:t>
            </a:r>
          </a:p>
          <a:p>
            <a:pPr>
              <a:buFont typeface="Arial" pitchFamily="34" charset="0"/>
              <a:buChar char="•"/>
            </a:pPr>
            <a:r>
              <a:rPr lang="en-AU" sz="2400" dirty="0" smtClean="0">
                <a:solidFill>
                  <a:schemeClr val="bg2"/>
                </a:solidFill>
                <a:latin typeface="Calibri" pitchFamily="34" charset="0"/>
                <a:cs typeface="Calibri" pitchFamily="34" charset="0"/>
              </a:rPr>
              <a:t>Dave’s football team have seen the photo</a:t>
            </a:r>
          </a:p>
          <a:p>
            <a:pPr>
              <a:buFont typeface="Arial" pitchFamily="34" charset="0"/>
              <a:buChar char="•"/>
            </a:pPr>
            <a:r>
              <a:rPr lang="en-AU" sz="2400" dirty="0" smtClean="0">
                <a:solidFill>
                  <a:schemeClr val="bg2"/>
                </a:solidFill>
                <a:latin typeface="Calibri" pitchFamily="34" charset="0"/>
                <a:cs typeface="Calibri" pitchFamily="34" charset="0"/>
              </a:rPr>
              <a:t>Kelly’s parents know too, after a friend’s mother told them</a:t>
            </a:r>
          </a:p>
          <a:p>
            <a:pPr>
              <a:buFont typeface="Arial" pitchFamily="34" charset="0"/>
              <a:buChar char="•"/>
            </a:pPr>
            <a:r>
              <a:rPr lang="en-AU" sz="2400" dirty="0" smtClean="0">
                <a:solidFill>
                  <a:schemeClr val="bg2"/>
                </a:solidFill>
                <a:latin typeface="Calibri" pitchFamily="34" charset="0"/>
                <a:cs typeface="Calibri" pitchFamily="34" charset="0"/>
              </a:rPr>
              <a:t>Everyone at school is taking sides… both Kelly and Dave receive abusive emails and are bullied</a:t>
            </a:r>
          </a:p>
          <a:p>
            <a:pPr>
              <a:buFont typeface="Arial" pitchFamily="34" charset="0"/>
              <a:buChar char="•"/>
            </a:pPr>
            <a:r>
              <a:rPr lang="en-AU" sz="2400" dirty="0" smtClean="0">
                <a:solidFill>
                  <a:schemeClr val="bg2"/>
                </a:solidFill>
                <a:latin typeface="Calibri" pitchFamily="34" charset="0"/>
                <a:cs typeface="Calibri" pitchFamily="34" charset="0"/>
              </a:rPr>
              <a:t>The school knows. Both Kelly and Dave and their parents are called to a meeting with the Principal</a:t>
            </a:r>
          </a:p>
          <a:p>
            <a:pPr>
              <a:buNone/>
            </a:pPr>
            <a:endParaRPr lang="en-AU" sz="1000" dirty="0" smtClean="0">
              <a:solidFill>
                <a:schemeClr val="bg2"/>
              </a:solidFill>
              <a:latin typeface="Calibri" pitchFamily="34" charset="0"/>
              <a:cs typeface="Calibri" pitchFamily="34" charset="0"/>
            </a:endParaRPr>
          </a:p>
          <a:p>
            <a:pPr>
              <a:buNone/>
            </a:pPr>
            <a:r>
              <a:rPr lang="en-AU" sz="2400" dirty="0" smtClean="0">
                <a:solidFill>
                  <a:schemeClr val="bg2"/>
                </a:solidFill>
                <a:latin typeface="Calibri" pitchFamily="34" charset="0"/>
                <a:cs typeface="Calibri" pitchFamily="34" charset="0"/>
              </a:rPr>
              <a:t>What are some of the cybersafety issues raised?</a:t>
            </a:r>
          </a:p>
          <a:p>
            <a:endParaRPr lang="en-AU" sz="2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smtClean="0"/>
              <a:t> </a:t>
            </a:r>
            <a:fld id="{DD2B1E2C-B6DE-423D-901E-4E065A7DC99B}" type="slidenum">
              <a:rPr lang="en-AU" smtClean="0"/>
              <a:pPr/>
              <a:t>7</a:t>
            </a:fld>
            <a:endParaRPr lang="en-A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Consequences</a:t>
            </a:r>
            <a:br>
              <a:rPr lang="en-US" dirty="0" smtClean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</a:br>
            <a:endParaRPr lang="en-AU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4348" y="2214554"/>
            <a:ext cx="7772400" cy="3657600"/>
          </a:xfrm>
        </p:spPr>
        <p:txBody>
          <a:bodyPr/>
          <a:lstStyle/>
          <a:p>
            <a:pPr lvl="0">
              <a:buNone/>
              <a:defRPr/>
            </a:pPr>
            <a:r>
              <a:rPr lang="en-US" b="1" dirty="0" smtClean="0">
                <a:solidFill>
                  <a:schemeClr val="bg2"/>
                </a:solidFill>
                <a:latin typeface="Calibri" pitchFamily="34" charset="0"/>
                <a:cs typeface="Calibri" pitchFamily="34" charset="0"/>
              </a:rPr>
              <a:t>Legal</a:t>
            </a:r>
          </a:p>
          <a:p>
            <a:pPr lvl="0">
              <a:defRPr/>
            </a:pPr>
            <a:endParaRPr lang="en-US" sz="1200" dirty="0" smtClean="0">
              <a:solidFill>
                <a:schemeClr val="bg2"/>
              </a:solidFill>
              <a:latin typeface="Calibri" pitchFamily="34" charset="0"/>
              <a:cs typeface="Calibri" pitchFamily="34" charset="0"/>
            </a:endParaRPr>
          </a:p>
          <a:p>
            <a:pPr lvl="0">
              <a:buNone/>
              <a:defRPr/>
            </a:pPr>
            <a:r>
              <a:rPr lang="en-AU" dirty="0" smtClean="0">
                <a:solidFill>
                  <a:schemeClr val="bg2"/>
                </a:solidFill>
                <a:latin typeface="Calibri" pitchFamily="34" charset="0"/>
                <a:cs typeface="Calibri" pitchFamily="34" charset="0"/>
              </a:rPr>
              <a:t>	Taking or sending nude or sexually suggestive photos of yourself or anyone else under the age of eighteen is illegal because it is in violation of Australian child pornography laws.</a:t>
            </a:r>
          </a:p>
          <a:p>
            <a:endParaRPr lang="en-AU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smtClean="0">
                <a:latin typeface="Calibri" pitchFamily="34" charset="0"/>
                <a:cs typeface="Calibri" pitchFamily="34" charset="0"/>
              </a:rPr>
              <a:t> </a:t>
            </a:r>
            <a:fld id="{DD2B1E2C-B6DE-423D-901E-4E065A7DC99B}" type="slidenum">
              <a:rPr lang="en-AU" smtClean="0">
                <a:latin typeface="Calibri" pitchFamily="34" charset="0"/>
                <a:cs typeface="Calibri" pitchFamily="34" charset="0"/>
              </a:rPr>
              <a:pPr/>
              <a:t>8</a:t>
            </a:fld>
            <a:endParaRPr lang="en-AU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tabLst>
                <a:tab pos="722313" algn="l"/>
              </a:tabLst>
            </a:pPr>
            <a:r>
              <a:rPr lang="en-US" dirty="0" smtClean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Child Pornography Offences</a:t>
            </a:r>
            <a:endParaRPr lang="en-AU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400" b="1" dirty="0" smtClean="0">
                <a:solidFill>
                  <a:schemeClr val="bg2"/>
                </a:solidFill>
                <a:latin typeface="Calibri" pitchFamily="34" charset="0"/>
                <a:cs typeface="Calibri" pitchFamily="34" charset="0"/>
              </a:rPr>
              <a:t>You could be charged if:</a:t>
            </a:r>
            <a:endParaRPr lang="en-US" sz="2400" dirty="0" smtClean="0">
              <a:solidFill>
                <a:schemeClr val="bg2"/>
              </a:solidFill>
              <a:latin typeface="Calibri" pitchFamily="34" charset="0"/>
              <a:cs typeface="Calibri" pitchFamily="34" charset="0"/>
            </a:endParaRPr>
          </a:p>
          <a:p>
            <a:pPr>
              <a:buFont typeface="Arial"/>
              <a:buChar char="•"/>
            </a:pPr>
            <a:r>
              <a:rPr lang="en-US" sz="2400" dirty="0" smtClean="0">
                <a:solidFill>
                  <a:schemeClr val="bg2"/>
                </a:solidFill>
                <a:latin typeface="Calibri" pitchFamily="34" charset="0"/>
                <a:cs typeface="Calibri" pitchFamily="34" charset="0"/>
              </a:rPr>
              <a:t>You take a nude or semi-nude picture of a person under</a:t>
            </a:r>
          </a:p>
          <a:p>
            <a:pPr>
              <a:buNone/>
            </a:pPr>
            <a:r>
              <a:rPr lang="en-US" sz="2400" dirty="0" smtClean="0">
                <a:solidFill>
                  <a:schemeClr val="bg2"/>
                </a:solidFill>
                <a:latin typeface="Calibri" pitchFamily="34" charset="0"/>
                <a:cs typeface="Calibri" pitchFamily="34" charset="0"/>
              </a:rPr>
              <a:t>    18, even if it is your self or they agree to the picture being taken</a:t>
            </a:r>
            <a:r>
              <a:rPr lang="en-AU" sz="2400" dirty="0" smtClean="0">
                <a:solidFill>
                  <a:schemeClr val="bg2"/>
                </a:solidFill>
                <a:latin typeface="Calibri" pitchFamily="34" charset="0"/>
                <a:cs typeface="Calibri" pitchFamily="34" charset="0"/>
              </a:rPr>
              <a:t>―</a:t>
            </a:r>
            <a:r>
              <a:rPr lang="en-US" sz="2400" dirty="0" smtClean="0">
                <a:solidFill>
                  <a:schemeClr val="bg2"/>
                </a:solidFill>
                <a:latin typeface="Calibri" pitchFamily="34" charset="0"/>
                <a:cs typeface="Calibri" pitchFamily="34" charset="0"/>
              </a:rPr>
              <a:t>the sender and receiver can both be charged</a:t>
            </a:r>
          </a:p>
          <a:p>
            <a:pPr>
              <a:buFont typeface="Arial"/>
              <a:buChar char="•"/>
            </a:pPr>
            <a:r>
              <a:rPr lang="en-US" sz="2400" dirty="0" smtClean="0">
                <a:solidFill>
                  <a:schemeClr val="bg2"/>
                </a:solidFill>
                <a:latin typeface="Calibri" pitchFamily="34" charset="0"/>
                <a:cs typeface="Calibri" pitchFamily="34" charset="0"/>
              </a:rPr>
              <a:t>You take photos or video of a person under 18 involved in</a:t>
            </a:r>
          </a:p>
          <a:p>
            <a:pPr>
              <a:buNone/>
            </a:pPr>
            <a:r>
              <a:rPr lang="en-US" sz="2400" dirty="0" smtClean="0">
                <a:solidFill>
                  <a:schemeClr val="bg2"/>
                </a:solidFill>
                <a:latin typeface="Calibri" pitchFamily="34" charset="0"/>
                <a:cs typeface="Calibri" pitchFamily="34" charset="0"/>
              </a:rPr>
              <a:t>    sexual activity or posing in an indecent sexual manner (or</a:t>
            </a:r>
          </a:p>
          <a:p>
            <a:pPr>
              <a:buNone/>
            </a:pPr>
            <a:r>
              <a:rPr lang="en-US" sz="2400" dirty="0" smtClean="0">
                <a:solidFill>
                  <a:schemeClr val="bg2"/>
                </a:solidFill>
                <a:latin typeface="Calibri" pitchFamily="34" charset="0"/>
                <a:cs typeface="Calibri" pitchFamily="34" charset="0"/>
              </a:rPr>
              <a:t>    even if it looks like they are)</a:t>
            </a:r>
          </a:p>
          <a:p>
            <a:pPr>
              <a:buFont typeface="Arial"/>
              <a:buChar char="•"/>
            </a:pPr>
            <a:r>
              <a:rPr lang="en-US" sz="2400" dirty="0" smtClean="0">
                <a:solidFill>
                  <a:schemeClr val="bg2"/>
                </a:solidFill>
                <a:latin typeface="Calibri" pitchFamily="34" charset="0"/>
                <a:cs typeface="Calibri" pitchFamily="34" charset="0"/>
              </a:rPr>
              <a:t>You put a photo or video on your phone and forward it to</a:t>
            </a:r>
          </a:p>
          <a:p>
            <a:pPr>
              <a:buNone/>
            </a:pPr>
            <a:r>
              <a:rPr lang="en-US" sz="2400" dirty="0" smtClean="0">
                <a:solidFill>
                  <a:schemeClr val="bg2"/>
                </a:solidFill>
                <a:latin typeface="Calibri" pitchFamily="34" charset="0"/>
                <a:cs typeface="Calibri" pitchFamily="34" charset="0"/>
              </a:rPr>
              <a:t>    someone.</a:t>
            </a:r>
          </a:p>
          <a:p>
            <a:endParaRPr lang="en-AU" sz="2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smtClean="0">
                <a:latin typeface="Calibri" pitchFamily="34" charset="0"/>
                <a:cs typeface="Calibri" pitchFamily="34" charset="0"/>
              </a:rPr>
              <a:t> </a:t>
            </a:r>
            <a:fld id="{DD2B1E2C-B6DE-423D-901E-4E065A7DC99B}" type="slidenum">
              <a:rPr lang="en-AU" smtClean="0">
                <a:latin typeface="Calibri" pitchFamily="34" charset="0"/>
                <a:cs typeface="Calibri" pitchFamily="34" charset="0"/>
              </a:rPr>
              <a:pPr/>
              <a:t>9</a:t>
            </a:fld>
            <a:endParaRPr lang="en-AU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071802" y="5572140"/>
            <a:ext cx="279211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smtClean="0">
                <a:latin typeface="Calibri" pitchFamily="34" charset="0"/>
                <a:cs typeface="Calibri" pitchFamily="34" charset="0"/>
              </a:rPr>
              <a:t>Source: sayno.net.au</a:t>
            </a:r>
            <a:endParaRPr lang="en-US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ACM3639-Cybersmart-PPTemplate-rev3">
  <a:themeElements>
    <a:clrScheme name="">
      <a:dk1>
        <a:srgbClr val="666666"/>
      </a:dk1>
      <a:lt1>
        <a:srgbClr val="FFFFFF"/>
      </a:lt1>
      <a:dk2>
        <a:srgbClr val="4C4C4C"/>
      </a:dk2>
      <a:lt2>
        <a:srgbClr val="262626"/>
      </a:lt2>
      <a:accent1>
        <a:srgbClr val="666666"/>
      </a:accent1>
      <a:accent2>
        <a:srgbClr val="666666"/>
      </a:accent2>
      <a:accent3>
        <a:srgbClr val="FFFFFF"/>
      </a:accent3>
      <a:accent4>
        <a:srgbClr val="565656"/>
      </a:accent4>
      <a:accent5>
        <a:srgbClr val="B8B8B8"/>
      </a:accent5>
      <a:accent6>
        <a:srgbClr val="5C5C5C"/>
      </a:accent6>
      <a:hlink>
        <a:srgbClr val="666666"/>
      </a:hlink>
      <a:folHlink>
        <a:srgbClr val="666666"/>
      </a:folHlink>
    </a:clrScheme>
    <a:fontScheme name="ACMA_Powerpoint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ACMA_Powerpoint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MA_Powerpoint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MA_Powerpoint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MA_Powerpoint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MA_Powerpoint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MA_Powerpoint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MA_Powerpoint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MA_Powerpoint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MA_Powerpoint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MA_Powerpoint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MA_Powerpoint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MA_Powerpoint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ACM3639-Cybersmart-PPTemplate-rev3</Template>
  <TotalTime>228</TotalTime>
  <Words>1002</Words>
  <Application>Microsoft Office PowerPoint</Application>
  <PresentationFormat>On-screen Show (4:3)</PresentationFormat>
  <Paragraphs>171</Paragraphs>
  <Slides>15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ACM3639-Cybersmart-PPTemplate-rev3</vt:lpstr>
      <vt:lpstr>Sexting</vt:lpstr>
      <vt:lpstr>What is ‘sexting’?</vt:lpstr>
      <vt:lpstr>PowerPoint Presentation</vt:lpstr>
      <vt:lpstr>Case study</vt:lpstr>
      <vt:lpstr>PowerPoint Presentation</vt:lpstr>
      <vt:lpstr>PowerPoint Presentation</vt:lpstr>
      <vt:lpstr>PowerPoint Presentation</vt:lpstr>
      <vt:lpstr>Consequences </vt:lpstr>
      <vt:lpstr>Child Pornography Offences</vt:lpstr>
      <vt:lpstr>Maximum penalty</vt:lpstr>
      <vt:lpstr>Consequences </vt:lpstr>
      <vt:lpstr>What could happen at school?</vt:lpstr>
      <vt:lpstr>Think first </vt:lpstr>
      <vt:lpstr>Taking Action</vt:lpstr>
      <vt:lpstr>Taking Action</vt:lpstr>
    </vt:vector>
  </TitlesOfParts>
  <Company>Australian Communications and Media Authority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Karin Limon</dc:creator>
  <cp:lastModifiedBy>Sharon County</cp:lastModifiedBy>
  <cp:revision>19</cp:revision>
  <dcterms:created xsi:type="dcterms:W3CDTF">2010-07-02T03:48:45Z</dcterms:created>
  <dcterms:modified xsi:type="dcterms:W3CDTF">2014-08-22T04:36:09Z</dcterms:modified>
</cp:coreProperties>
</file>