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7" r:id="rId2"/>
    <p:sldId id="263" r:id="rId3"/>
    <p:sldId id="264" r:id="rId4"/>
    <p:sldId id="265" r:id="rId5"/>
    <p:sldId id="266" r:id="rId6"/>
    <p:sldId id="267" r:id="rId7"/>
    <p:sldId id="268" r:id="rId8"/>
    <p:sldId id="270" r:id="rId9"/>
    <p:sldId id="280" r:id="rId10"/>
    <p:sldId id="271" r:id="rId11"/>
    <p:sldId id="272" r:id="rId12"/>
    <p:sldId id="273" r:id="rId13"/>
    <p:sldId id="278" r:id="rId14"/>
    <p:sldId id="275" r:id="rId15"/>
    <p:sldId id="276" r:id="rId16"/>
    <p:sldId id="281" r:id="rId17"/>
    <p:sldId id="277" r:id="rId18"/>
    <p:sldId id="282" r:id="rId19"/>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nealer" initials="ron" lastIdx="6" clrIdx="0"/>
  <p:cmAuthor id="1" name="RChadwic" initials="R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2626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59926" autoAdjust="0"/>
  </p:normalViewPr>
  <p:slideViewPr>
    <p:cSldViewPr>
      <p:cViewPr varScale="1">
        <p:scale>
          <a:sx n="65" d="100"/>
          <a:sy n="65" d="100"/>
        </p:scale>
        <p:origin x="-224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14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13C09AC-7710-4CF3-BC1D-EC6667BF1975}"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5210D5E-9957-41BD-AF23-7408C8199376}"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4260C-BBE1-46AA-B8A8-59E560D0F393}" type="slidenum">
              <a:rPr lang="en-AU"/>
              <a:pPr/>
              <a:t>1</a:t>
            </a:fld>
            <a:endParaRPr lang="en-AU"/>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5210D5E-9957-41BD-AF23-7408C8199376}" type="slidenum">
              <a:rPr lang="en-AU" smtClean="0"/>
              <a:pPr/>
              <a:t>5</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5210D5E-9957-41BD-AF23-7408C8199376}" type="slidenum">
              <a:rPr lang="en-AU" smtClean="0"/>
              <a:pPr/>
              <a:t>7</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for teachers:</a:t>
            </a:r>
          </a:p>
          <a:p>
            <a:endParaRPr lang="en-US" dirty="0" smtClean="0"/>
          </a:p>
          <a:p>
            <a:r>
              <a:rPr lang="en-US" dirty="0" smtClean="0"/>
              <a:t>Highlight:</a:t>
            </a:r>
          </a:p>
          <a:p>
            <a:endParaRPr lang="en-US" dirty="0" smtClean="0"/>
          </a:p>
          <a:p>
            <a:pPr marL="228600" indent="-228600">
              <a:buFont typeface="+mj-lt"/>
              <a:buAutoNum type="arabicPeriod"/>
            </a:pPr>
            <a:r>
              <a:rPr lang="en-US" dirty="0" smtClean="0"/>
              <a:t>Many teens are not aware that sexting is illegal and the police may become involved</a:t>
            </a:r>
          </a:p>
          <a:p>
            <a:pPr marL="228600" indent="-228600">
              <a:buFont typeface="+mj-lt"/>
              <a:buAutoNum type="arabicPeriod"/>
            </a:pPr>
            <a:r>
              <a:rPr lang="en-US" dirty="0" smtClean="0"/>
              <a:t>These acts can represent the production or distribution of child pornography</a:t>
            </a:r>
          </a:p>
          <a:p>
            <a:pPr marL="228600" indent="-228600">
              <a:buFont typeface="+mj-lt"/>
              <a:buAutoNum type="arabicPeriod"/>
            </a:pPr>
            <a:r>
              <a:rPr lang="en-US" dirty="0" smtClean="0"/>
              <a:t>This applies even if all participants are willing</a:t>
            </a:r>
          </a:p>
          <a:p>
            <a:pPr marL="228600" indent="-228600">
              <a:buFont typeface="+mj-lt"/>
              <a:buAutoNum type="arabicPeriod"/>
            </a:pPr>
            <a:r>
              <a:rPr lang="en-US" dirty="0" smtClean="0"/>
              <a:t>These legal implications should be taken seriously</a:t>
            </a:r>
          </a:p>
          <a:p>
            <a:pPr marL="228600" indent="-228600">
              <a:buFont typeface="+mj-lt"/>
              <a:buAutoNum type="arabicPeriod"/>
            </a:pPr>
            <a:r>
              <a:rPr lang="en-US" dirty="0" smtClean="0"/>
              <a:t>All parties involved in</a:t>
            </a:r>
            <a:r>
              <a:rPr lang="en-US" baseline="0" dirty="0" smtClean="0"/>
              <a:t> sexting can get in trouble. The person who takes the photo – even if it is of themselves can get in trouble if they share the image with another person. The person viewing it can get in trouble especially if they forward it on.</a:t>
            </a:r>
            <a:endParaRPr lang="en-US" dirty="0" smtClean="0"/>
          </a:p>
          <a:p>
            <a:endParaRPr lang="en-AU" dirty="0"/>
          </a:p>
        </p:txBody>
      </p:sp>
      <p:sp>
        <p:nvSpPr>
          <p:cNvPr id="4" name="Slide Number Placeholder 3"/>
          <p:cNvSpPr>
            <a:spLocks noGrp="1"/>
          </p:cNvSpPr>
          <p:nvPr>
            <p:ph type="sldNum" sz="quarter" idx="10"/>
          </p:nvPr>
        </p:nvSpPr>
        <p:spPr/>
        <p:txBody>
          <a:bodyPr/>
          <a:lstStyle/>
          <a:p>
            <a:fld id="{65210D5E-9957-41BD-AF23-7408C8199376}" type="slidenum">
              <a:rPr lang="en-AU" smtClean="0"/>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Teachers notes:</a:t>
            </a:r>
          </a:p>
          <a:p>
            <a:endParaRPr lang="en-AU" dirty="0" smtClean="0"/>
          </a:p>
          <a:p>
            <a:r>
              <a:rPr lang="en-AU" dirty="0" smtClean="0"/>
              <a:t>Ask students:</a:t>
            </a:r>
          </a:p>
          <a:p>
            <a:pPr lvl="0"/>
            <a:r>
              <a:rPr lang="en-AU" sz="1200" kern="1200" dirty="0" smtClean="0">
                <a:solidFill>
                  <a:schemeClr val="tx1"/>
                </a:solidFill>
                <a:latin typeface="Arial" charset="0"/>
                <a:ea typeface="+mn-ea"/>
                <a:cs typeface="+mn-cs"/>
              </a:rPr>
              <a:t>Why is </a:t>
            </a:r>
            <a:r>
              <a:rPr lang="en-AU" sz="1200" kern="1200" baseline="0" dirty="0" smtClean="0">
                <a:solidFill>
                  <a:schemeClr val="tx1"/>
                </a:solidFill>
                <a:latin typeface="Arial" charset="0"/>
                <a:ea typeface="+mn-ea"/>
                <a:cs typeface="+mn-cs"/>
              </a:rPr>
              <a:t> child pornography</a:t>
            </a:r>
            <a:r>
              <a:rPr lang="en-AU" sz="1200" kern="1200" dirty="0" smtClean="0">
                <a:solidFill>
                  <a:schemeClr val="tx1"/>
                </a:solidFill>
                <a:latin typeface="Arial" charset="0"/>
                <a:ea typeface="+mn-ea"/>
                <a:cs typeface="+mn-cs"/>
              </a:rPr>
              <a:t> illegal?</a:t>
            </a:r>
          </a:p>
          <a:p>
            <a:pPr lvl="1">
              <a:buFont typeface="Arial" pitchFamily="34" charset="0"/>
              <a:buChar char="•"/>
            </a:pPr>
            <a:r>
              <a:rPr lang="en-AU" sz="1200" kern="1200" dirty="0" smtClean="0">
                <a:solidFill>
                  <a:schemeClr val="tx1"/>
                </a:solidFill>
                <a:latin typeface="Arial" charset="0"/>
                <a:ea typeface="+mn-ea"/>
                <a:cs typeface="+mn-cs"/>
              </a:rPr>
              <a:t>Illegal to protect children who are in a less powerful position in society.</a:t>
            </a:r>
          </a:p>
          <a:p>
            <a:pPr lvl="1">
              <a:buFont typeface="Arial" pitchFamily="34" charset="0"/>
              <a:buChar char="•"/>
            </a:pPr>
            <a:r>
              <a:rPr lang="en-AU" sz="1200" kern="1200" dirty="0" smtClean="0">
                <a:solidFill>
                  <a:schemeClr val="tx1"/>
                </a:solidFill>
                <a:latin typeface="Arial" charset="0"/>
                <a:ea typeface="+mn-ea"/>
                <a:cs typeface="+mn-cs"/>
              </a:rPr>
              <a:t>It changes the way society views children and undermines the protections put in place for children.</a:t>
            </a:r>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65210D5E-9957-41BD-AF23-7408C8199376}" type="slidenum">
              <a:rPr lang="en-AU" smtClean="0"/>
              <a:pPr/>
              <a:t>10</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Notes for Teachers:</a:t>
            </a:r>
          </a:p>
          <a:p>
            <a:endParaRPr lang="en-AU" dirty="0" smtClean="0"/>
          </a:p>
          <a:p>
            <a:pPr>
              <a:buFont typeface="Arial" pitchFamily="34" charset="0"/>
              <a:buChar char="•"/>
            </a:pPr>
            <a:r>
              <a:rPr lang="en-AU" dirty="0" smtClean="0"/>
              <a:t>Reinforce to students their school policy on this issue; </a:t>
            </a:r>
          </a:p>
          <a:p>
            <a:pPr>
              <a:buFont typeface="Arial" pitchFamily="34" charset="0"/>
              <a:buChar char="•"/>
            </a:pPr>
            <a:r>
              <a:rPr lang="en-AU" dirty="0" smtClean="0"/>
              <a:t>Reinforce code of conduct policy</a:t>
            </a:r>
          </a:p>
          <a:p>
            <a:pPr>
              <a:buFont typeface="Arial" pitchFamily="34" charset="0"/>
              <a:buChar char="•"/>
            </a:pPr>
            <a:r>
              <a:rPr lang="en-AU" dirty="0" smtClean="0"/>
              <a:t>Print out a copy of relevant school policy for the students and  ask them to analyse the policy to check that it is valid and current.</a:t>
            </a:r>
          </a:p>
          <a:p>
            <a:endParaRPr lang="en-AU" dirty="0"/>
          </a:p>
        </p:txBody>
      </p:sp>
      <p:sp>
        <p:nvSpPr>
          <p:cNvPr id="4" name="Slide Number Placeholder 3"/>
          <p:cNvSpPr>
            <a:spLocks noGrp="1"/>
          </p:cNvSpPr>
          <p:nvPr>
            <p:ph type="sldNum" sz="quarter" idx="10"/>
          </p:nvPr>
        </p:nvSpPr>
        <p:spPr/>
        <p:txBody>
          <a:bodyPr/>
          <a:lstStyle/>
          <a:p>
            <a:fld id="{65210D5E-9957-41BD-AF23-7408C8199376}"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43108" y="1676400"/>
            <a:ext cx="6315092" cy="1143000"/>
          </a:xfrm>
        </p:spPr>
        <p:txBody>
          <a:bodyPr anchor="b"/>
          <a:lstStyle>
            <a:lvl1pPr>
              <a:defRPr>
                <a:solidFill>
                  <a:srgbClr val="4C4C4C"/>
                </a:solidFill>
              </a:defRPr>
            </a:lvl1pPr>
          </a:lstStyle>
          <a:p>
            <a:r>
              <a:rPr lang="en-US" smtClean="0"/>
              <a:t>Click to edit Master title style</a:t>
            </a:r>
            <a:endParaRPr lang="en-AU" dirty="0"/>
          </a:p>
        </p:txBody>
      </p:sp>
      <p:sp>
        <p:nvSpPr>
          <p:cNvPr id="3075" name="Rectangle 3"/>
          <p:cNvSpPr>
            <a:spLocks noGrp="1" noChangeArrowheads="1"/>
          </p:cNvSpPr>
          <p:nvPr>
            <p:ph type="subTitle" idx="1"/>
          </p:nvPr>
        </p:nvSpPr>
        <p:spPr>
          <a:xfrm>
            <a:off x="2143108" y="2971800"/>
            <a:ext cx="6172200" cy="1752600"/>
          </a:xfrm>
        </p:spPr>
        <p:txBody>
          <a:bodyPr/>
          <a:lstStyle>
            <a:lvl1pPr marL="0" indent="0">
              <a:buFont typeface="Arial" charset="0"/>
              <a:buNone/>
              <a:defRPr sz="2800"/>
            </a:lvl1pPr>
          </a:lstStyle>
          <a:p>
            <a:r>
              <a:rPr lang="en-US" smtClean="0"/>
              <a:t>Click to edit Master subtitle style</a:t>
            </a:r>
            <a:endParaRPr lang="en-AU" dirty="0"/>
          </a:p>
        </p:txBody>
      </p:sp>
      <p:sp>
        <p:nvSpPr>
          <p:cNvPr id="3080" name="Line 8"/>
          <p:cNvSpPr>
            <a:spLocks noChangeShapeType="1"/>
          </p:cNvSpPr>
          <p:nvPr/>
        </p:nvSpPr>
        <p:spPr bwMode="auto">
          <a:xfrm>
            <a:off x="2143108" y="2895600"/>
            <a:ext cx="5943600" cy="0"/>
          </a:xfrm>
          <a:prstGeom prst="line">
            <a:avLst/>
          </a:prstGeom>
          <a:noFill/>
          <a:ln w="9525">
            <a:solidFill>
              <a:schemeClr val="tx1"/>
            </a:solidFill>
            <a:round/>
            <a:headEnd/>
            <a:tailEnd/>
          </a:ln>
          <a:effectLst/>
        </p:spPr>
        <p:txBody>
          <a:bodyPr wrap="none" anchor="ct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9"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0"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191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191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9"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0"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5"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
        <p:nvSpPr>
          <p:cNvPr id="6"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9"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10"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1"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10"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3"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8"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9"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Line 7"/>
          <p:cNvSpPr>
            <a:spLocks noChangeShapeType="1"/>
          </p:cNvSpPr>
          <p:nvPr userDrawn="1"/>
        </p:nvSpPr>
        <p:spPr bwMode="auto">
          <a:xfrm>
            <a:off x="685800" y="1295400"/>
            <a:ext cx="7772400" cy="0"/>
          </a:xfrm>
          <a:prstGeom prst="line">
            <a:avLst/>
          </a:prstGeom>
          <a:noFill/>
          <a:ln w="12700">
            <a:solidFill>
              <a:schemeClr val="tx1"/>
            </a:solidFill>
            <a:round/>
            <a:headEnd/>
            <a:tailEnd/>
          </a:ln>
          <a:effectLst/>
        </p:spPr>
        <p:txBody>
          <a:bodyPr wrap="none" anchor="ctr"/>
          <a:lstStyle/>
          <a:p>
            <a:endParaRPr lang="en-US"/>
          </a:p>
        </p:txBody>
      </p:sp>
      <p:sp>
        <p:nvSpPr>
          <p:cNvPr id="7"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8"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0"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3"/>
          <p:cNvSpPr>
            <a:spLocks noGrp="1"/>
          </p:cNvSpPr>
          <p:nvPr>
            <p:ph type="dt" sz="half" idx="10"/>
          </p:nvPr>
        </p:nvSpPr>
        <p:spPr>
          <a:xfrm>
            <a:off x="5143504" y="6500834"/>
            <a:ext cx="2743200" cy="179388"/>
          </a:xfrm>
        </p:spPr>
        <p:txBody>
          <a:bodyPr/>
          <a:lstStyle>
            <a:lvl1pPr>
              <a:defRPr/>
            </a:lvl1pPr>
          </a:lstStyle>
          <a:p>
            <a:endParaRPr lang="en-AU" dirty="0"/>
          </a:p>
        </p:txBody>
      </p:sp>
      <p:sp>
        <p:nvSpPr>
          <p:cNvPr id="10" name="Footer Placeholder 4"/>
          <p:cNvSpPr>
            <a:spLocks noGrp="1"/>
          </p:cNvSpPr>
          <p:nvPr>
            <p:ph type="ftr" sz="quarter" idx="11"/>
          </p:nvPr>
        </p:nvSpPr>
        <p:spPr>
          <a:xfrm>
            <a:off x="8001024" y="6500834"/>
            <a:ext cx="528622" cy="228600"/>
          </a:xfrm>
        </p:spPr>
        <p:txBody>
          <a:bodyPr/>
          <a:lstStyle>
            <a:lvl1pPr>
              <a:defRPr/>
            </a:lvl1pPr>
          </a:lstStyle>
          <a:p>
            <a:r>
              <a:rPr lang="en-AU" dirty="0"/>
              <a:t> </a:t>
            </a:r>
            <a:fld id="{DD2B1E2C-B6DE-423D-901E-4E065A7DC99B}" type="slidenum">
              <a:rPr lang="en-AU"/>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685800" y="1981200"/>
            <a:ext cx="7772400" cy="3657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5715000" y="914400"/>
            <a:ext cx="2743200" cy="179388"/>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100"/>
            </a:lvl1pPr>
          </a:lstStyle>
          <a:p>
            <a:endParaRPr lang="en-AU" dirty="0"/>
          </a:p>
        </p:txBody>
      </p:sp>
      <p:sp>
        <p:nvSpPr>
          <p:cNvPr id="1029" name="Rectangle 5"/>
          <p:cNvSpPr>
            <a:spLocks noGrp="1" noChangeArrowheads="1"/>
          </p:cNvSpPr>
          <p:nvPr>
            <p:ph type="ftr" sz="quarter" idx="3"/>
          </p:nvPr>
        </p:nvSpPr>
        <p:spPr bwMode="auto">
          <a:xfrm>
            <a:off x="5715000" y="685800"/>
            <a:ext cx="27432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100" b="1"/>
            </a:lvl1pPr>
          </a:lstStyle>
          <a:p>
            <a:r>
              <a:rPr lang="en-AU"/>
              <a:t> </a:t>
            </a:r>
            <a:fld id="{95673ECF-601D-496E-A16B-C189E8A4316D}" type="slidenum">
              <a:rPr lang="en-AU"/>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defRPr>
      </a:lvl2pPr>
      <a:lvl3pPr algn="l" rtl="0" eaLnBrk="1" fontAlgn="base" hangingPunct="1">
        <a:spcBef>
          <a:spcPct val="0"/>
        </a:spcBef>
        <a:spcAft>
          <a:spcPct val="0"/>
        </a:spcAft>
        <a:defRPr sz="2800" b="1">
          <a:solidFill>
            <a:schemeClr val="tx2"/>
          </a:solidFill>
          <a:latin typeface="Arial" charset="0"/>
        </a:defRPr>
      </a:lvl3pPr>
      <a:lvl4pPr algn="l" rtl="0" eaLnBrk="1" fontAlgn="base" hangingPunct="1">
        <a:spcBef>
          <a:spcPct val="0"/>
        </a:spcBef>
        <a:spcAft>
          <a:spcPct val="0"/>
        </a:spcAft>
        <a:defRPr sz="2800" b="1">
          <a:solidFill>
            <a:schemeClr val="tx2"/>
          </a:solidFill>
          <a:latin typeface="Arial" charset="0"/>
        </a:defRPr>
      </a:lvl4pPr>
      <a:lvl5pPr algn="l" rtl="0" eaLnBrk="1" fontAlgn="base" hangingPunct="1">
        <a:spcBef>
          <a:spcPct val="0"/>
        </a:spcBef>
        <a:spcAft>
          <a:spcPct val="0"/>
        </a:spcAft>
        <a:defRPr sz="2800" b="1">
          <a:solidFill>
            <a:schemeClr val="tx2"/>
          </a:solidFill>
          <a:latin typeface="Arial" charset="0"/>
        </a:defRPr>
      </a:lvl5pPr>
      <a:lvl6pPr marL="457200" algn="l" rtl="0" eaLnBrk="1" fontAlgn="base" hangingPunct="1">
        <a:spcBef>
          <a:spcPct val="0"/>
        </a:spcBef>
        <a:spcAft>
          <a:spcPct val="0"/>
        </a:spcAft>
        <a:defRPr sz="2800" b="1">
          <a:solidFill>
            <a:schemeClr val="tx2"/>
          </a:solidFill>
          <a:latin typeface="Arial" charset="0"/>
        </a:defRPr>
      </a:lvl6pPr>
      <a:lvl7pPr marL="914400" algn="l" rtl="0" eaLnBrk="1" fontAlgn="base" hangingPunct="1">
        <a:spcBef>
          <a:spcPct val="0"/>
        </a:spcBef>
        <a:spcAft>
          <a:spcPct val="0"/>
        </a:spcAft>
        <a:defRPr sz="2800" b="1">
          <a:solidFill>
            <a:schemeClr val="tx2"/>
          </a:solidFill>
          <a:latin typeface="Arial" charset="0"/>
        </a:defRPr>
      </a:lvl7pPr>
      <a:lvl8pPr marL="1371600" algn="l" rtl="0" eaLnBrk="1" fontAlgn="base" hangingPunct="1">
        <a:spcBef>
          <a:spcPct val="0"/>
        </a:spcBef>
        <a:spcAft>
          <a:spcPct val="0"/>
        </a:spcAft>
        <a:defRPr sz="2800" b="1">
          <a:solidFill>
            <a:schemeClr val="tx2"/>
          </a:solidFill>
          <a:latin typeface="Arial" charset="0"/>
        </a:defRPr>
      </a:lvl8pPr>
      <a:lvl9pPr marL="1828800" algn="l"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20000"/>
        </a:spcBef>
        <a:spcAft>
          <a:spcPct val="0"/>
        </a:spcAft>
        <a:buFont typeface="Arial" charset="0"/>
        <a:buChar char="&gt;"/>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gt;"/>
        <a:defRPr sz="2600">
          <a:solidFill>
            <a:schemeClr val="tx1"/>
          </a:solidFill>
          <a:latin typeface="+mn-lt"/>
        </a:defRPr>
      </a:lvl2pPr>
      <a:lvl3pPr marL="1143000" indent="-228600" algn="l" rtl="0" eaLnBrk="1" fontAlgn="base" hangingPunct="1">
        <a:spcBef>
          <a:spcPct val="20000"/>
        </a:spcBef>
        <a:spcAft>
          <a:spcPct val="0"/>
        </a:spcAft>
        <a:buChar char="&gt;"/>
        <a:defRPr sz="2600">
          <a:solidFill>
            <a:schemeClr val="tx1"/>
          </a:solidFill>
          <a:latin typeface="+mn-lt"/>
        </a:defRPr>
      </a:lvl3pPr>
      <a:lvl4pPr marL="1600200" indent="-228600" algn="l" rtl="0" eaLnBrk="1" fontAlgn="base" hangingPunct="1">
        <a:spcBef>
          <a:spcPct val="20000"/>
        </a:spcBef>
        <a:spcAft>
          <a:spcPct val="0"/>
        </a:spcAft>
        <a:buChar char="&gt;"/>
        <a:defRPr sz="2600">
          <a:solidFill>
            <a:schemeClr val="tx1"/>
          </a:solidFill>
          <a:latin typeface="+mn-lt"/>
        </a:defRPr>
      </a:lvl4pPr>
      <a:lvl5pPr marL="2057400" indent="-228600" algn="l" rtl="0" eaLnBrk="1" fontAlgn="base" hangingPunct="1">
        <a:spcBef>
          <a:spcPct val="20000"/>
        </a:spcBef>
        <a:spcAft>
          <a:spcPct val="0"/>
        </a:spcAft>
        <a:buChar char="&gt;"/>
        <a:defRPr sz="2600">
          <a:solidFill>
            <a:schemeClr val="tx1"/>
          </a:solidFill>
          <a:latin typeface="+mn-lt"/>
        </a:defRPr>
      </a:lvl5pPr>
      <a:lvl6pPr marL="2514600" indent="-228600" algn="l" rtl="0" eaLnBrk="1" fontAlgn="base" hangingPunct="1">
        <a:spcBef>
          <a:spcPct val="20000"/>
        </a:spcBef>
        <a:spcAft>
          <a:spcPct val="0"/>
        </a:spcAft>
        <a:buChar char="&gt;"/>
        <a:defRPr sz="2600">
          <a:solidFill>
            <a:schemeClr val="tx1"/>
          </a:solidFill>
          <a:latin typeface="+mn-lt"/>
        </a:defRPr>
      </a:lvl6pPr>
      <a:lvl7pPr marL="2971800" indent="-228600" algn="l" rtl="0" eaLnBrk="1" fontAlgn="base" hangingPunct="1">
        <a:spcBef>
          <a:spcPct val="20000"/>
        </a:spcBef>
        <a:spcAft>
          <a:spcPct val="0"/>
        </a:spcAft>
        <a:buChar char="&gt;"/>
        <a:defRPr sz="2600">
          <a:solidFill>
            <a:schemeClr val="tx1"/>
          </a:solidFill>
          <a:latin typeface="+mn-lt"/>
        </a:defRPr>
      </a:lvl7pPr>
      <a:lvl8pPr marL="3429000" indent="-228600" algn="l" rtl="0" eaLnBrk="1" fontAlgn="base" hangingPunct="1">
        <a:spcBef>
          <a:spcPct val="20000"/>
        </a:spcBef>
        <a:spcAft>
          <a:spcPct val="0"/>
        </a:spcAft>
        <a:buChar char="&gt;"/>
        <a:defRPr sz="2600">
          <a:solidFill>
            <a:schemeClr val="tx1"/>
          </a:solidFill>
          <a:latin typeface="+mn-lt"/>
        </a:defRPr>
      </a:lvl8pPr>
      <a:lvl9pPr marL="3886200" indent="-228600" algn="l" rtl="0" eaLnBrk="1" fontAlgn="base" hangingPunct="1">
        <a:spcBef>
          <a:spcPct val="20000"/>
        </a:spcBef>
        <a:spcAft>
          <a:spcPct val="0"/>
        </a:spcAft>
        <a:buChar char="&gt;"/>
        <a:defRPr sz="2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AU" sz="3200" dirty="0" err="1" smtClean="0">
                <a:solidFill>
                  <a:srgbClr val="00B050"/>
                </a:solidFill>
                <a:latin typeface="Calibri" pitchFamily="34" charset="0"/>
                <a:cs typeface="Calibri" pitchFamily="34" charset="0"/>
              </a:rPr>
              <a:t>Sexting</a:t>
            </a:r>
            <a:endParaRPr lang="en-AU" sz="3200" dirty="0">
              <a:solidFill>
                <a:srgbClr val="00B050"/>
              </a:solidFill>
              <a:latin typeface="Calibri" pitchFamily="34" charset="0"/>
              <a:cs typeface="Calibri" pitchFamily="34" charset="0"/>
            </a:endParaRPr>
          </a:p>
        </p:txBody>
      </p:sp>
      <p:sp>
        <p:nvSpPr>
          <p:cNvPr id="4099" name="Rectangle 3"/>
          <p:cNvSpPr>
            <a:spLocks noGrp="1" noChangeArrowheads="1"/>
          </p:cNvSpPr>
          <p:nvPr>
            <p:ph type="subTitle" idx="1"/>
          </p:nvPr>
        </p:nvSpPr>
        <p:spPr/>
        <p:txBody>
          <a:bodyPr/>
          <a:lstStyle/>
          <a:p>
            <a:r>
              <a:rPr lang="en-US" dirty="0" smtClean="0">
                <a:latin typeface="Calibri" pitchFamily="34" charset="0"/>
                <a:cs typeface="Calibri" pitchFamily="34" charset="0"/>
              </a:rPr>
              <a:t>Risks and Consequences</a:t>
            </a:r>
          </a:p>
          <a:p>
            <a:r>
              <a:rPr lang="en-US" dirty="0" smtClean="0">
                <a:latin typeface="Calibri" pitchFamily="34" charset="0"/>
                <a:cs typeface="Calibri" pitchFamily="34" charset="0"/>
              </a:rPr>
              <a:t>Upper </a:t>
            </a:r>
            <a:r>
              <a:rPr lang="en-US" dirty="0" smtClean="0">
                <a:latin typeface="Calibri" pitchFamily="34" charset="0"/>
                <a:cs typeface="Calibri" pitchFamily="34" charset="0"/>
              </a:rPr>
              <a:t>Secondary Lesson plan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latin typeface="Calibri" pitchFamily="34" charset="0"/>
                <a:cs typeface="Calibri" pitchFamily="34" charset="0"/>
              </a:rPr>
              <a:t>Child Pornography Offences</a:t>
            </a:r>
            <a:endParaRPr lang="en-AU" dirty="0">
              <a:solidFill>
                <a:srgbClr val="00B050"/>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marL="0" indent="0">
              <a:buNone/>
            </a:pPr>
            <a:r>
              <a:rPr lang="en-US" sz="2400" dirty="0" smtClean="0">
                <a:solidFill>
                  <a:schemeClr val="bg2"/>
                </a:solidFill>
                <a:latin typeface="Calibri" pitchFamily="34" charset="0"/>
                <a:cs typeface="Calibri" pitchFamily="34" charset="0"/>
              </a:rPr>
              <a:t/>
            </a:r>
            <a:br>
              <a:rPr lang="en-US" sz="2400" dirty="0" smtClean="0">
                <a:solidFill>
                  <a:schemeClr val="bg2"/>
                </a:solidFill>
                <a:latin typeface="Calibri" pitchFamily="34" charset="0"/>
                <a:cs typeface="Calibri" pitchFamily="34" charset="0"/>
              </a:rPr>
            </a:br>
            <a:r>
              <a:rPr lang="en-US" sz="2400" dirty="0" smtClean="0">
                <a:solidFill>
                  <a:schemeClr val="bg2"/>
                </a:solidFill>
                <a:latin typeface="Calibri" pitchFamily="34" charset="0"/>
                <a:cs typeface="Calibri" pitchFamily="34" charset="0"/>
              </a:rPr>
              <a:t>Child pornography includes:</a:t>
            </a:r>
          </a:p>
          <a:p>
            <a:pPr marL="0" indent="0">
              <a:buNone/>
            </a:pPr>
            <a:r>
              <a:rPr lang="en-US" sz="1000" dirty="0" smtClean="0">
                <a:solidFill>
                  <a:schemeClr val="bg2"/>
                </a:solidFill>
                <a:latin typeface="Calibri" pitchFamily="34" charset="0"/>
                <a:cs typeface="Calibri" pitchFamily="34" charset="0"/>
              </a:rPr>
              <a:t/>
            </a:r>
            <a:br>
              <a:rPr lang="en-US" sz="1000" dirty="0" smtClean="0">
                <a:solidFill>
                  <a:schemeClr val="bg2"/>
                </a:solidFill>
                <a:latin typeface="Calibri" pitchFamily="34" charset="0"/>
                <a:cs typeface="Calibri" pitchFamily="34" charset="0"/>
              </a:rPr>
            </a:br>
            <a:r>
              <a:rPr lang="en-US" sz="2400" dirty="0" smtClean="0">
                <a:solidFill>
                  <a:schemeClr val="bg2"/>
                </a:solidFill>
                <a:latin typeface="Calibri" pitchFamily="34" charset="0"/>
                <a:cs typeface="Calibri" pitchFamily="34" charset="0"/>
              </a:rPr>
              <a:t>Images that show a person under 18 years of age who is engaged in, or appears to be engaged in, a sexual pose or sexual activity or is in the presence of a person who is engaged in, or appears to be engaged in, a sexual pose or sexual activity.</a:t>
            </a:r>
            <a:endParaRPr lang="en-AU" sz="2400" dirty="0" smtClean="0">
              <a:solidFill>
                <a:schemeClr val="bg2"/>
              </a:solidFill>
              <a:latin typeface="Calibri" pitchFamily="34" charset="0"/>
              <a:cs typeface="Calibri" pitchFamily="34" charset="0"/>
            </a:endParaRPr>
          </a:p>
          <a:p>
            <a:endParaRPr lang="en-AU"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10</a:t>
            </a:fld>
            <a:endParaRPr lang="en-AU" dirty="0"/>
          </a:p>
        </p:txBody>
      </p:sp>
      <p:sp>
        <p:nvSpPr>
          <p:cNvPr id="5" name="Rectangle 4"/>
          <p:cNvSpPr/>
          <p:nvPr/>
        </p:nvSpPr>
        <p:spPr>
          <a:xfrm>
            <a:off x="2857488" y="5072074"/>
            <a:ext cx="3094117" cy="461665"/>
          </a:xfrm>
          <a:prstGeom prst="rect">
            <a:avLst/>
          </a:prstGeom>
        </p:spPr>
        <p:txBody>
          <a:bodyPr wrap="none">
            <a:spAutoFit/>
          </a:bodyPr>
          <a:lstStyle/>
          <a:p>
            <a:pPr algn="ctr"/>
            <a:r>
              <a:rPr lang="en-US" dirty="0" smtClean="0"/>
              <a:t>Source: sayno.net.au</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Child Pornography Offences</a:t>
            </a:r>
            <a:endParaRPr lang="en-AU" dirty="0">
              <a:latin typeface="Calibri" pitchFamily="34" charset="0"/>
              <a:cs typeface="Calibri" pitchFamily="34" charset="0"/>
            </a:endParaRPr>
          </a:p>
        </p:txBody>
      </p:sp>
      <p:sp>
        <p:nvSpPr>
          <p:cNvPr id="3" name="Content Placeholder 2"/>
          <p:cNvSpPr>
            <a:spLocks noGrp="1"/>
          </p:cNvSpPr>
          <p:nvPr>
            <p:ph idx="1"/>
          </p:nvPr>
        </p:nvSpPr>
        <p:spPr/>
        <p:txBody>
          <a:bodyPr/>
          <a:lstStyle/>
          <a:p>
            <a:pPr>
              <a:buNone/>
            </a:pPr>
            <a:r>
              <a:rPr lang="en-US" sz="2400" dirty="0" smtClean="0">
                <a:solidFill>
                  <a:schemeClr val="bg2"/>
                </a:solidFill>
                <a:latin typeface="Calibri" pitchFamily="34" charset="0"/>
                <a:cs typeface="Calibri" pitchFamily="34" charset="0"/>
              </a:rPr>
              <a:t>You could be charged if:</a:t>
            </a:r>
          </a:p>
          <a:p>
            <a:pPr>
              <a:buFont typeface="Arial"/>
              <a:buChar char="•"/>
            </a:pPr>
            <a:r>
              <a:rPr lang="en-US" sz="2400" dirty="0" smtClean="0">
                <a:solidFill>
                  <a:schemeClr val="bg2"/>
                </a:solidFill>
                <a:latin typeface="Calibri" pitchFamily="34" charset="0"/>
                <a:cs typeface="Calibri" pitchFamily="34" charset="0"/>
              </a:rPr>
              <a:t>You take a nude or semi-nude </a:t>
            </a:r>
            <a:r>
              <a:rPr lang="en-US" sz="2400" dirty="0" smtClean="0">
                <a:solidFill>
                  <a:schemeClr val="bg2"/>
                </a:solidFill>
                <a:latin typeface="Calibri" pitchFamily="34" charset="0"/>
                <a:cs typeface="Calibri" pitchFamily="34" charset="0"/>
              </a:rPr>
              <a:t>photo of </a:t>
            </a:r>
            <a:r>
              <a:rPr lang="en-US" sz="2400" dirty="0" smtClean="0">
                <a:solidFill>
                  <a:schemeClr val="bg2"/>
                </a:solidFill>
                <a:latin typeface="Calibri" pitchFamily="34" charset="0"/>
                <a:cs typeface="Calibri" pitchFamily="34" charset="0"/>
              </a:rPr>
              <a:t>a person </a:t>
            </a:r>
            <a:r>
              <a:rPr lang="en-US" sz="2400" dirty="0" smtClean="0">
                <a:solidFill>
                  <a:schemeClr val="bg2"/>
                </a:solidFill>
                <a:latin typeface="Calibri" pitchFamily="34" charset="0"/>
                <a:cs typeface="Calibri" pitchFamily="34" charset="0"/>
              </a:rPr>
              <a:t>under 18</a:t>
            </a:r>
            <a:r>
              <a:rPr lang="en-US" sz="2400" dirty="0" smtClean="0">
                <a:solidFill>
                  <a:schemeClr val="bg2"/>
                </a:solidFill>
                <a:latin typeface="Calibri" pitchFamily="34" charset="0"/>
                <a:cs typeface="Calibri" pitchFamily="34" charset="0"/>
              </a:rPr>
              <a:t>, even if it is your self or they agree to the picture being taken</a:t>
            </a:r>
            <a:r>
              <a:rPr lang="en-AU" sz="2400" dirty="0" smtClean="0">
                <a:solidFill>
                  <a:schemeClr val="bg2"/>
                </a:solidFill>
                <a:latin typeface="Calibri" pitchFamily="34" charset="0"/>
                <a:cs typeface="Calibri" pitchFamily="34" charset="0"/>
              </a:rPr>
              <a:t>―</a:t>
            </a:r>
            <a:r>
              <a:rPr lang="en-US" sz="2400" dirty="0" smtClean="0">
                <a:solidFill>
                  <a:schemeClr val="bg2"/>
                </a:solidFill>
                <a:latin typeface="Calibri" pitchFamily="34" charset="0"/>
                <a:cs typeface="Calibri" pitchFamily="34" charset="0"/>
              </a:rPr>
              <a:t>the sender and receiver can both be charged</a:t>
            </a:r>
          </a:p>
          <a:p>
            <a:pPr>
              <a:buFont typeface="Arial"/>
              <a:buChar char="•"/>
            </a:pPr>
            <a:r>
              <a:rPr lang="en-US" sz="2400" dirty="0" smtClean="0">
                <a:solidFill>
                  <a:schemeClr val="bg2"/>
                </a:solidFill>
                <a:latin typeface="Calibri" pitchFamily="34" charset="0"/>
                <a:cs typeface="Calibri" pitchFamily="34" charset="0"/>
              </a:rPr>
              <a:t>You take photos or video of a person under 18 involved in</a:t>
            </a:r>
          </a:p>
          <a:p>
            <a:pPr>
              <a:buNone/>
            </a:pPr>
            <a:r>
              <a:rPr lang="en-US" sz="2400" dirty="0" smtClean="0">
                <a:solidFill>
                  <a:schemeClr val="bg2"/>
                </a:solidFill>
                <a:latin typeface="Calibri" pitchFamily="34" charset="0"/>
                <a:cs typeface="Calibri" pitchFamily="34" charset="0"/>
              </a:rPr>
              <a:t>    sexual activity or posing in an indecent sexual manner (or</a:t>
            </a:r>
          </a:p>
          <a:p>
            <a:pPr>
              <a:buNone/>
            </a:pPr>
            <a:r>
              <a:rPr lang="en-US" sz="2400" dirty="0" smtClean="0">
                <a:solidFill>
                  <a:schemeClr val="bg2"/>
                </a:solidFill>
                <a:latin typeface="Calibri" pitchFamily="34" charset="0"/>
                <a:cs typeface="Calibri" pitchFamily="34" charset="0"/>
              </a:rPr>
              <a:t>    even if it looks like they are)</a:t>
            </a:r>
          </a:p>
          <a:p>
            <a:pPr>
              <a:buFont typeface="Arial"/>
              <a:buChar char="•"/>
            </a:pPr>
            <a:r>
              <a:rPr lang="en-US" sz="2400" dirty="0" smtClean="0">
                <a:solidFill>
                  <a:schemeClr val="bg2"/>
                </a:solidFill>
                <a:latin typeface="Calibri" pitchFamily="34" charset="0"/>
                <a:cs typeface="Calibri" pitchFamily="34" charset="0"/>
              </a:rPr>
              <a:t>You put a photo or video on your phone and forward it to</a:t>
            </a:r>
          </a:p>
          <a:p>
            <a:pPr>
              <a:buNone/>
            </a:pPr>
            <a:r>
              <a:rPr lang="en-US" sz="2400" dirty="0" smtClean="0">
                <a:solidFill>
                  <a:schemeClr val="bg2"/>
                </a:solidFill>
                <a:latin typeface="Calibri" pitchFamily="34" charset="0"/>
                <a:cs typeface="Calibri" pitchFamily="34" charset="0"/>
              </a:rPr>
              <a:t>    someone.</a:t>
            </a:r>
          </a:p>
          <a:p>
            <a:endParaRPr lang="en-AU" sz="2400"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11</a:t>
            </a:fld>
            <a:endParaRPr lang="en-AU" dirty="0"/>
          </a:p>
        </p:txBody>
      </p:sp>
      <p:sp>
        <p:nvSpPr>
          <p:cNvPr id="5" name="Rectangle 4"/>
          <p:cNvSpPr/>
          <p:nvPr/>
        </p:nvSpPr>
        <p:spPr>
          <a:xfrm>
            <a:off x="3000364" y="5572140"/>
            <a:ext cx="3094117" cy="461665"/>
          </a:xfrm>
          <a:prstGeom prst="rect">
            <a:avLst/>
          </a:prstGeom>
        </p:spPr>
        <p:txBody>
          <a:bodyPr wrap="none">
            <a:spAutoFit/>
          </a:bodyPr>
          <a:lstStyle/>
          <a:p>
            <a:pPr algn="ctr"/>
            <a:r>
              <a:rPr lang="en-US" dirty="0" smtClean="0"/>
              <a:t>Source: sayno.net.au</a:t>
            </a:r>
            <a:endParaRPr lang="en-US" dirty="0"/>
          </a:p>
        </p:txBody>
      </p:sp>
      <p:sp>
        <p:nvSpPr>
          <p:cNvPr id="6" name="Rectangle 5"/>
          <p:cNvSpPr/>
          <p:nvPr/>
        </p:nvSpPr>
        <p:spPr>
          <a:xfrm>
            <a:off x="7286644" y="1428736"/>
            <a:ext cx="1127232" cy="461665"/>
          </a:xfrm>
          <a:prstGeom prst="rect">
            <a:avLst/>
          </a:prstGeom>
        </p:spPr>
        <p:txBody>
          <a:bodyPr wrap="none">
            <a:spAutoFit/>
          </a:bodyPr>
          <a:lstStyle/>
          <a:p>
            <a:r>
              <a:rPr lang="en-AU" dirty="0" smtClean="0">
                <a:solidFill>
                  <a:srgbClr val="00B050"/>
                </a:solidFill>
              </a:rPr>
              <a:t>Slide 4</a:t>
            </a:r>
            <a:endParaRPr lang="en-AU"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Maximum penalty</a:t>
            </a:r>
            <a:endParaRPr lang="en-AU" dirty="0"/>
          </a:p>
        </p:txBody>
      </p:sp>
      <p:sp>
        <p:nvSpPr>
          <p:cNvPr id="3" name="Content Placeholder 2"/>
          <p:cNvSpPr>
            <a:spLocks noGrp="1"/>
          </p:cNvSpPr>
          <p:nvPr>
            <p:ph idx="1"/>
          </p:nvPr>
        </p:nvSpPr>
        <p:spPr/>
        <p:txBody>
          <a:bodyPr/>
          <a:lstStyle/>
          <a:p>
            <a:pPr>
              <a:buNone/>
            </a:pPr>
            <a:r>
              <a:rPr lang="en-AU" sz="2400" dirty="0" smtClean="0">
                <a:solidFill>
                  <a:srgbClr val="262626"/>
                </a:solidFill>
                <a:latin typeface="Calibri" pitchFamily="34" charset="0"/>
                <a:cs typeface="Calibri" pitchFamily="34" charset="0"/>
              </a:rPr>
              <a:t>ACT - 	5 years</a:t>
            </a:r>
          </a:p>
          <a:p>
            <a:pPr>
              <a:buNone/>
            </a:pPr>
            <a:r>
              <a:rPr lang="en-AU" sz="2400" dirty="0" smtClean="0">
                <a:solidFill>
                  <a:srgbClr val="262626"/>
                </a:solidFill>
                <a:latin typeface="Calibri" pitchFamily="34" charset="0"/>
                <a:cs typeface="Calibri" pitchFamily="34" charset="0"/>
              </a:rPr>
              <a:t>NSW -	10 years</a:t>
            </a:r>
          </a:p>
          <a:p>
            <a:pPr>
              <a:buNone/>
            </a:pPr>
            <a:r>
              <a:rPr lang="en-AU" sz="2400" dirty="0" smtClean="0">
                <a:solidFill>
                  <a:srgbClr val="262626"/>
                </a:solidFill>
                <a:latin typeface="Calibri" pitchFamily="34" charset="0"/>
                <a:cs typeface="Calibri" pitchFamily="34" charset="0"/>
              </a:rPr>
              <a:t>NT - 	10 years</a:t>
            </a:r>
          </a:p>
          <a:p>
            <a:pPr>
              <a:buNone/>
            </a:pPr>
            <a:r>
              <a:rPr lang="en-AU" sz="2400" dirty="0" smtClean="0">
                <a:solidFill>
                  <a:srgbClr val="262626"/>
                </a:solidFill>
                <a:latin typeface="Calibri" pitchFamily="34" charset="0"/>
                <a:cs typeface="Calibri" pitchFamily="34" charset="0"/>
              </a:rPr>
              <a:t>QLD -	5 years</a:t>
            </a:r>
          </a:p>
          <a:p>
            <a:pPr>
              <a:buNone/>
            </a:pPr>
            <a:r>
              <a:rPr lang="en-AU" sz="2400" dirty="0" smtClean="0">
                <a:solidFill>
                  <a:srgbClr val="262626"/>
                </a:solidFill>
                <a:latin typeface="Calibri" pitchFamily="34" charset="0"/>
                <a:cs typeface="Calibri" pitchFamily="34" charset="0"/>
              </a:rPr>
              <a:t>SA - 	10 years</a:t>
            </a:r>
          </a:p>
          <a:p>
            <a:pPr>
              <a:buNone/>
            </a:pPr>
            <a:r>
              <a:rPr lang="en-AU" sz="2400" dirty="0" smtClean="0">
                <a:solidFill>
                  <a:srgbClr val="262626"/>
                </a:solidFill>
                <a:latin typeface="Calibri" pitchFamily="34" charset="0"/>
                <a:cs typeface="Calibri" pitchFamily="34" charset="0"/>
              </a:rPr>
              <a:t>TAS - 	No maximum term</a:t>
            </a:r>
          </a:p>
          <a:p>
            <a:pPr>
              <a:buNone/>
            </a:pPr>
            <a:r>
              <a:rPr lang="en-AU" sz="2400" dirty="0" smtClean="0">
                <a:solidFill>
                  <a:srgbClr val="262626"/>
                </a:solidFill>
                <a:latin typeface="Calibri" pitchFamily="34" charset="0"/>
                <a:cs typeface="Calibri" pitchFamily="34" charset="0"/>
              </a:rPr>
              <a:t>VIC -	5 years</a:t>
            </a:r>
          </a:p>
          <a:p>
            <a:pPr>
              <a:buNone/>
            </a:pPr>
            <a:r>
              <a:rPr lang="en-AU" sz="2400" dirty="0" smtClean="0">
                <a:solidFill>
                  <a:srgbClr val="262626"/>
                </a:solidFill>
                <a:latin typeface="Calibri" pitchFamily="34" charset="0"/>
                <a:cs typeface="Calibri" pitchFamily="34" charset="0"/>
              </a:rPr>
              <a:t>WA - 	5 years</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12</a:t>
            </a:fld>
            <a:endParaRPr lang="en-AU" dirty="0"/>
          </a:p>
        </p:txBody>
      </p:sp>
      <p:sp>
        <p:nvSpPr>
          <p:cNvPr id="5" name="Rectangle 4"/>
          <p:cNvSpPr/>
          <p:nvPr/>
        </p:nvSpPr>
        <p:spPr>
          <a:xfrm>
            <a:off x="7358082" y="1500174"/>
            <a:ext cx="1127232" cy="461665"/>
          </a:xfrm>
          <a:prstGeom prst="rect">
            <a:avLst/>
          </a:prstGeom>
        </p:spPr>
        <p:txBody>
          <a:bodyPr wrap="none">
            <a:spAutoFit/>
          </a:bodyPr>
          <a:lstStyle/>
          <a:p>
            <a:r>
              <a:rPr lang="en-AU" dirty="0" smtClean="0">
                <a:solidFill>
                  <a:srgbClr val="00B050"/>
                </a:solidFill>
              </a:rPr>
              <a:t>Slide 5</a:t>
            </a:r>
            <a:endParaRPr lang="en-AU" dirty="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What could happen at school?</a:t>
            </a:r>
            <a:endParaRPr lang="en-AU" dirty="0">
              <a:latin typeface="Calibri" pitchFamily="34" charset="0"/>
              <a:cs typeface="Calibri" pitchFamily="34" charset="0"/>
            </a:endParaRPr>
          </a:p>
        </p:txBody>
      </p:sp>
      <p:sp>
        <p:nvSpPr>
          <p:cNvPr id="3" name="Content Placeholder 2"/>
          <p:cNvSpPr>
            <a:spLocks noGrp="1"/>
          </p:cNvSpPr>
          <p:nvPr>
            <p:ph idx="1"/>
          </p:nvPr>
        </p:nvSpPr>
        <p:spPr>
          <a:xfrm>
            <a:off x="714348" y="2214554"/>
            <a:ext cx="7772400" cy="3657600"/>
          </a:xfrm>
        </p:spPr>
        <p:txBody>
          <a:bodyPr/>
          <a:lstStyle/>
          <a:p>
            <a:pPr marL="354013" indent="-354013">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Mobile confiscated</a:t>
            </a:r>
          </a:p>
          <a:p>
            <a:pPr marL="354013" indent="-354013">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Discipline, including suspension or expulsion</a:t>
            </a:r>
          </a:p>
          <a:p>
            <a:pPr marL="354013" indent="-354013">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Bullying and social </a:t>
            </a:r>
            <a:r>
              <a:rPr lang="en-US" sz="2400" dirty="0" smtClean="0">
                <a:solidFill>
                  <a:schemeClr val="bg2"/>
                </a:solidFill>
                <a:latin typeface="Calibri" pitchFamily="34" charset="0"/>
                <a:ea typeface="ＭＳ Ｐゴシック" pitchFamily="34" charset="-128"/>
                <a:cs typeface="Calibri" pitchFamily="34" charset="0"/>
              </a:rPr>
              <a:t>exclusion</a:t>
            </a:r>
            <a:endParaRPr lang="en-US" sz="2400" dirty="0" smtClean="0">
              <a:solidFill>
                <a:schemeClr val="bg2"/>
              </a:solidFill>
              <a:latin typeface="Calibri" pitchFamily="34" charset="0"/>
              <a:ea typeface="ＭＳ Ｐゴシック" pitchFamily="34" charset="-128"/>
              <a:cs typeface="Calibri" pitchFamily="34" charset="0"/>
            </a:endParaRPr>
          </a:p>
        </p:txBody>
      </p:sp>
      <p:sp>
        <p:nvSpPr>
          <p:cNvPr id="4" name="Footer Placeholder 3"/>
          <p:cNvSpPr>
            <a:spLocks noGrp="1"/>
          </p:cNvSpPr>
          <p:nvPr>
            <p:ph type="ftr" sz="quarter" idx="11"/>
          </p:nvPr>
        </p:nvSpPr>
        <p:spPr/>
        <p:txBody>
          <a:bodyPr/>
          <a:lstStyle/>
          <a:p>
            <a:r>
              <a:rPr lang="en-AU" smtClean="0">
                <a:latin typeface="Calibri" pitchFamily="34" charset="0"/>
                <a:cs typeface="Calibri" pitchFamily="34" charset="0"/>
              </a:rPr>
              <a:t> </a:t>
            </a:r>
            <a:fld id="{DD2B1E2C-B6DE-423D-901E-4E065A7DC99B}" type="slidenum">
              <a:rPr lang="en-AU" smtClean="0">
                <a:latin typeface="Calibri" pitchFamily="34" charset="0"/>
                <a:cs typeface="Calibri" pitchFamily="34" charset="0"/>
              </a:rPr>
              <a:pPr/>
              <a:t>13</a:t>
            </a:fld>
            <a:endParaRPr lang="en-AU"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latin typeface="Calibri" pitchFamily="34" charset="0"/>
                <a:cs typeface="Calibri" pitchFamily="34" charset="0"/>
              </a:rPr>
              <a:t>Think first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a:buFont typeface="Arial" pitchFamily="34" charset="0"/>
              <a:buChar char="•"/>
            </a:pPr>
            <a:r>
              <a:rPr lang="en-AU" sz="2400" dirty="0" smtClean="0">
                <a:solidFill>
                  <a:schemeClr val="bg2"/>
                </a:solidFill>
                <a:latin typeface="Calibri" pitchFamily="34" charset="0"/>
                <a:cs typeface="Calibri" pitchFamily="34" charset="0"/>
              </a:rPr>
              <a:t>Is this moment of ‘fun’ worth a criminal record? Being registered  as a sex offender? Or public humiliation?</a:t>
            </a:r>
          </a:p>
          <a:p>
            <a:pPr>
              <a:buFont typeface="Arial" pitchFamily="34" charset="0"/>
              <a:buChar char="•"/>
            </a:pPr>
            <a:endParaRPr lang="en-AU" sz="1000" dirty="0" smtClean="0">
              <a:solidFill>
                <a:schemeClr val="bg2"/>
              </a:solidFill>
              <a:latin typeface="Calibri" pitchFamily="34" charset="0"/>
              <a:cs typeface="Calibri" pitchFamily="34" charset="0"/>
            </a:endParaRPr>
          </a:p>
          <a:p>
            <a:pPr>
              <a:buFont typeface="Arial" pitchFamily="34" charset="0"/>
              <a:buChar char="•"/>
            </a:pPr>
            <a:r>
              <a:rPr lang="en-AU" sz="2400" dirty="0" smtClean="0">
                <a:solidFill>
                  <a:schemeClr val="bg2"/>
                </a:solidFill>
                <a:latin typeface="Calibri" pitchFamily="34" charset="0"/>
                <a:cs typeface="Calibri" pitchFamily="34" charset="0"/>
              </a:rPr>
              <a:t>Even if you have second thoughts and delete the image, there is no telling who has already copied that photo and posted it elsewhere</a:t>
            </a:r>
          </a:p>
          <a:p>
            <a:pPr>
              <a:buFont typeface="Arial" pitchFamily="34" charset="0"/>
              <a:buChar char="•"/>
            </a:pPr>
            <a:endParaRPr lang="en-AU" sz="1000" dirty="0" smtClean="0">
              <a:solidFill>
                <a:schemeClr val="bg2"/>
              </a:solidFill>
              <a:latin typeface="Calibri" pitchFamily="34" charset="0"/>
              <a:cs typeface="Calibri" pitchFamily="34" charset="0"/>
            </a:endParaRPr>
          </a:p>
          <a:p>
            <a:pPr>
              <a:buFont typeface="Arial" pitchFamily="34" charset="0"/>
              <a:buChar char="•"/>
            </a:pPr>
            <a:r>
              <a:rPr lang="en-AU" sz="2400" dirty="0" smtClean="0">
                <a:solidFill>
                  <a:schemeClr val="bg2"/>
                </a:solidFill>
                <a:latin typeface="Calibri" pitchFamily="34" charset="0"/>
                <a:cs typeface="Calibri" pitchFamily="34" charset="0"/>
              </a:rPr>
              <a:t>Think before you send. Remember things can be forwarded and posted online very quickly.</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14</a:t>
            </a:fld>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Taking Action</a:t>
            </a:r>
            <a:endParaRPr lang="en-AU" dirty="0">
              <a:solidFill>
                <a:srgbClr val="00B050"/>
              </a:solidFill>
              <a:latin typeface="Calibri" pitchFamily="34" charset="0"/>
              <a:cs typeface="Calibri" pitchFamily="34" charset="0"/>
            </a:endParaRPr>
          </a:p>
        </p:txBody>
      </p:sp>
      <p:sp>
        <p:nvSpPr>
          <p:cNvPr id="3" name="Content Placeholder 2"/>
          <p:cNvSpPr>
            <a:spLocks noGrp="1"/>
          </p:cNvSpPr>
          <p:nvPr>
            <p:ph idx="1"/>
          </p:nvPr>
        </p:nvSpPr>
        <p:spPr>
          <a:xfrm>
            <a:off x="714348" y="2143116"/>
            <a:ext cx="7772400" cy="3657600"/>
          </a:xfrm>
        </p:spPr>
        <p:txBody>
          <a:bodyPr/>
          <a:lstStyle/>
          <a:p>
            <a:pPr>
              <a:buFont typeface="Arial" pitchFamily="34" charset="0"/>
              <a:buChar char="•"/>
            </a:pPr>
            <a:r>
              <a:rPr lang="en-US" sz="2400" dirty="0" smtClean="0">
                <a:solidFill>
                  <a:schemeClr val="bg2"/>
                </a:solidFill>
                <a:latin typeface="Calibri" pitchFamily="34" charset="0"/>
                <a:cs typeface="Calibri" pitchFamily="34" charset="0"/>
              </a:rPr>
              <a:t>If you regret sending an image to someone, ask them to delete it and not forward it on to others</a:t>
            </a:r>
            <a:r>
              <a:rPr lang="en-US" sz="2400" dirty="0" smtClean="0">
                <a:solidFill>
                  <a:schemeClr val="bg2"/>
                </a:solidFill>
                <a:latin typeface="Calibri" pitchFamily="34" charset="0"/>
                <a:cs typeface="Calibri" pitchFamily="34" charset="0"/>
              </a:rPr>
              <a:t>.</a:t>
            </a:r>
          </a:p>
          <a:p>
            <a:pPr>
              <a:buFont typeface="Arial" pitchFamily="34" charset="0"/>
              <a:buChar char="•"/>
            </a:pPr>
            <a:endParaRPr lang="en-US" sz="2400" dirty="0" smtClean="0">
              <a:solidFill>
                <a:schemeClr val="bg2"/>
              </a:solidFill>
              <a:latin typeface="Calibri" pitchFamily="34" charset="0"/>
              <a:cs typeface="Calibri" pitchFamily="34" charset="0"/>
            </a:endParaRPr>
          </a:p>
          <a:p>
            <a:pPr>
              <a:buFont typeface="Arial" pitchFamily="34" charset="0"/>
              <a:buChar char="•"/>
            </a:pPr>
            <a:r>
              <a:rPr lang="en-US" sz="2400" dirty="0" smtClean="0">
                <a:solidFill>
                  <a:schemeClr val="bg2"/>
                </a:solidFill>
                <a:latin typeface="Calibri" pitchFamily="34" charset="0"/>
                <a:cs typeface="Calibri" pitchFamily="34" charset="0"/>
              </a:rPr>
              <a:t>If it’s already ‘out there’, speak to a trusted adult to assist you in taking action</a:t>
            </a:r>
            <a:r>
              <a:rPr lang="en-US" sz="2400" dirty="0" smtClean="0">
                <a:solidFill>
                  <a:schemeClr val="bg2"/>
                </a:solidFill>
                <a:latin typeface="Calibri" pitchFamily="34" charset="0"/>
                <a:cs typeface="Calibri" pitchFamily="34" charset="0"/>
              </a:rPr>
              <a:t>.</a:t>
            </a:r>
          </a:p>
          <a:p>
            <a:pPr>
              <a:buFont typeface="Arial" pitchFamily="34" charset="0"/>
              <a:buChar char="•"/>
            </a:pPr>
            <a:endParaRPr lang="en-US" sz="2400" dirty="0" smtClean="0">
              <a:solidFill>
                <a:schemeClr val="bg2"/>
              </a:solidFill>
              <a:latin typeface="Calibri" pitchFamily="34" charset="0"/>
              <a:cs typeface="Calibri" pitchFamily="34" charset="0"/>
            </a:endParaRPr>
          </a:p>
          <a:p>
            <a:pPr>
              <a:buFont typeface="Arial" pitchFamily="34" charset="0"/>
              <a:buChar char="•"/>
            </a:pPr>
            <a:r>
              <a:rPr lang="en-US" sz="2400" dirty="0" smtClean="0">
                <a:solidFill>
                  <a:schemeClr val="bg2"/>
                </a:solidFill>
                <a:latin typeface="Calibri" pitchFamily="34" charset="0"/>
                <a:cs typeface="Calibri" pitchFamily="34" charset="0"/>
              </a:rPr>
              <a:t>If a sexting photo is sent to your phone, delete it immediately. </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15</a:t>
            </a:fld>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Taking Action</a:t>
            </a:r>
            <a:endParaRPr lang="en-AU" dirty="0"/>
          </a:p>
        </p:txBody>
      </p:sp>
      <p:sp>
        <p:nvSpPr>
          <p:cNvPr id="3" name="Content Placeholder 2"/>
          <p:cNvSpPr>
            <a:spLocks noGrp="1"/>
          </p:cNvSpPr>
          <p:nvPr>
            <p:ph idx="1"/>
          </p:nvPr>
        </p:nvSpPr>
        <p:spPr/>
        <p:txBody>
          <a:bodyPr/>
          <a:lstStyle/>
          <a:p>
            <a:pPr>
              <a:buFont typeface="Arial" pitchFamily="34" charset="0"/>
              <a:buChar char="•"/>
            </a:pPr>
            <a:r>
              <a:rPr lang="en-US" sz="2400" dirty="0" smtClean="0">
                <a:solidFill>
                  <a:schemeClr val="bg2"/>
                </a:solidFill>
                <a:latin typeface="Calibri" pitchFamily="34" charset="0"/>
                <a:cs typeface="Calibri" pitchFamily="34" charset="0"/>
              </a:rPr>
              <a:t>Never forward a ‘</a:t>
            </a:r>
            <a:r>
              <a:rPr lang="en-US" sz="2400" dirty="0" err="1" smtClean="0">
                <a:solidFill>
                  <a:schemeClr val="bg2"/>
                </a:solidFill>
                <a:latin typeface="Calibri" pitchFamily="34" charset="0"/>
                <a:cs typeface="Calibri" pitchFamily="34" charset="0"/>
              </a:rPr>
              <a:t>sext</a:t>
            </a:r>
            <a:r>
              <a:rPr lang="en-US" sz="2400" dirty="0" smtClean="0">
                <a:solidFill>
                  <a:schemeClr val="bg2"/>
                </a:solidFill>
                <a:latin typeface="Calibri" pitchFamily="34" charset="0"/>
                <a:cs typeface="Calibri" pitchFamily="34" charset="0"/>
              </a:rPr>
              <a:t>’. It </a:t>
            </a:r>
            <a:r>
              <a:rPr lang="en-US" sz="2400" dirty="0" smtClean="0">
                <a:solidFill>
                  <a:schemeClr val="bg2"/>
                </a:solidFill>
                <a:latin typeface="Calibri" pitchFamily="34" charset="0"/>
                <a:cs typeface="Calibri" pitchFamily="34" charset="0"/>
              </a:rPr>
              <a:t>makes the problem worse and </a:t>
            </a:r>
            <a:r>
              <a:rPr lang="en-US" sz="2400" dirty="0" smtClean="0">
                <a:solidFill>
                  <a:schemeClr val="bg2"/>
                </a:solidFill>
                <a:latin typeface="Calibri" pitchFamily="34" charset="0"/>
                <a:cs typeface="Calibri" pitchFamily="34" charset="0"/>
              </a:rPr>
              <a:t>impacts negatively on the relationships and reputations of yourself and your peers.</a:t>
            </a:r>
          </a:p>
          <a:p>
            <a:pPr>
              <a:buFont typeface="Arial" pitchFamily="34" charset="0"/>
              <a:buChar char="•"/>
            </a:pPr>
            <a:r>
              <a:rPr lang="en-US" sz="2400" dirty="0" smtClean="0">
                <a:solidFill>
                  <a:schemeClr val="bg2"/>
                </a:solidFill>
                <a:latin typeface="Calibri" pitchFamily="34" charset="0"/>
                <a:cs typeface="Calibri" pitchFamily="34" charset="0"/>
              </a:rPr>
              <a:t>Ask the sender not to send any more images—you can get in trouble legally even if you didn’t want to receive the image </a:t>
            </a:r>
          </a:p>
          <a:p>
            <a:pPr>
              <a:buFont typeface="Arial" pitchFamily="34" charset="0"/>
              <a:buChar char="•"/>
            </a:pPr>
            <a:r>
              <a:rPr lang="en-US" sz="2400" dirty="0" smtClean="0">
                <a:solidFill>
                  <a:schemeClr val="bg2"/>
                </a:solidFill>
                <a:latin typeface="Calibri" pitchFamily="34" charset="0"/>
                <a:cs typeface="Calibri" pitchFamily="34" charset="0"/>
              </a:rPr>
              <a:t>You may have to block the sender’s number or seek advice form police if the sending of sexting images continues. </a:t>
            </a:r>
          </a:p>
          <a:p>
            <a:endParaRPr lang="en-AU"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16</a:t>
            </a:fld>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Taking Action</a:t>
            </a:r>
            <a:endParaRPr lang="en-AU" dirty="0">
              <a:solidFill>
                <a:srgbClr val="00B050"/>
              </a:solidFill>
              <a:latin typeface="Calibri" pitchFamily="34" charset="0"/>
              <a:cs typeface="Calibri" pitchFamily="34" charset="0"/>
            </a:endParaRPr>
          </a:p>
        </p:txBody>
      </p:sp>
      <p:sp>
        <p:nvSpPr>
          <p:cNvPr id="3" name="Content Placeholder 2"/>
          <p:cNvSpPr>
            <a:spLocks noGrp="1"/>
          </p:cNvSpPr>
          <p:nvPr>
            <p:ph idx="1"/>
          </p:nvPr>
        </p:nvSpPr>
        <p:spPr>
          <a:xfrm>
            <a:off x="714348" y="2071678"/>
            <a:ext cx="7772400" cy="3657600"/>
          </a:xfrm>
        </p:spPr>
        <p:txBody>
          <a:bodyPr/>
          <a:lstStyle/>
          <a:p>
            <a:pPr>
              <a:buFont typeface="Arial" pitchFamily="34" charset="0"/>
              <a:buChar char="•"/>
            </a:pPr>
            <a:r>
              <a:rPr lang="en-US" sz="2800" dirty="0" smtClean="0">
                <a:solidFill>
                  <a:schemeClr val="bg2"/>
                </a:solidFill>
                <a:latin typeface="Calibri" pitchFamily="34" charset="0"/>
                <a:cs typeface="Calibri" pitchFamily="34" charset="0"/>
              </a:rPr>
              <a:t>Help is available:</a:t>
            </a:r>
          </a:p>
          <a:p>
            <a:pPr lvl="1">
              <a:buFont typeface="Arial" pitchFamily="34" charset="0"/>
              <a:buChar char="•"/>
            </a:pPr>
            <a:r>
              <a:rPr lang="en-US" sz="2800" dirty="0" smtClean="0">
                <a:solidFill>
                  <a:schemeClr val="bg2"/>
                </a:solidFill>
                <a:latin typeface="Calibri" pitchFamily="34" charset="0"/>
                <a:cs typeface="Calibri" pitchFamily="34" charset="0"/>
              </a:rPr>
              <a:t>Support friends—let them know if there is an image of theirs being shared around and support them.</a:t>
            </a:r>
          </a:p>
          <a:p>
            <a:pPr lvl="1">
              <a:buFont typeface="Arial" pitchFamily="34" charset="0"/>
              <a:buChar char="•"/>
            </a:pPr>
            <a:r>
              <a:rPr lang="en-US" sz="2800" dirty="0" smtClean="0">
                <a:solidFill>
                  <a:schemeClr val="bg2"/>
                </a:solidFill>
                <a:latin typeface="Calibri" pitchFamily="34" charset="0"/>
                <a:cs typeface="Calibri" pitchFamily="34" charset="0"/>
              </a:rPr>
              <a:t>Seek advice from the school, a </a:t>
            </a:r>
            <a:r>
              <a:rPr lang="en-US" sz="2800" dirty="0" err="1" smtClean="0">
                <a:solidFill>
                  <a:schemeClr val="bg2"/>
                </a:solidFill>
                <a:latin typeface="Calibri" pitchFamily="34" charset="0"/>
                <a:cs typeface="Calibri" pitchFamily="34" charset="0"/>
              </a:rPr>
              <a:t>counsellor</a:t>
            </a:r>
            <a:r>
              <a:rPr lang="en-US" sz="2800" dirty="0" smtClean="0">
                <a:solidFill>
                  <a:schemeClr val="bg2"/>
                </a:solidFill>
                <a:latin typeface="Calibri" pitchFamily="34" charset="0"/>
                <a:cs typeface="Calibri" pitchFamily="34" charset="0"/>
              </a:rPr>
              <a:t>, teacher or a trusted adult such as parents, older sibling or aunty/uncle</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17</a:t>
            </a:fld>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Taking Action</a:t>
            </a:r>
            <a:endParaRPr lang="en-AU"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solidFill>
                  <a:schemeClr val="bg2"/>
                </a:solidFill>
                <a:latin typeface="Calibri" pitchFamily="34" charset="0"/>
                <a:cs typeface="Calibri" pitchFamily="34" charset="0"/>
              </a:rPr>
              <a:t>Seek confidential advice from the Kids Helpline 1800 55 1800 </a:t>
            </a:r>
          </a:p>
          <a:p>
            <a:pPr>
              <a:buFont typeface="Arial" pitchFamily="34" charset="0"/>
              <a:buChar char="•"/>
            </a:pPr>
            <a:endParaRPr lang="en-US" sz="2800" dirty="0" smtClean="0">
              <a:solidFill>
                <a:schemeClr val="bg2"/>
              </a:solidFill>
              <a:latin typeface="Calibri" pitchFamily="34" charset="0"/>
              <a:cs typeface="Calibri" pitchFamily="34" charset="0"/>
            </a:endParaRPr>
          </a:p>
          <a:p>
            <a:pPr>
              <a:buFont typeface="Arial" pitchFamily="34" charset="0"/>
              <a:buChar char="•"/>
            </a:pPr>
            <a:r>
              <a:rPr lang="en-US" sz="2800" dirty="0" smtClean="0">
                <a:solidFill>
                  <a:schemeClr val="bg2"/>
                </a:solidFill>
                <a:latin typeface="Calibri" pitchFamily="34" charset="0"/>
                <a:cs typeface="Calibri" pitchFamily="34" charset="0"/>
              </a:rPr>
              <a:t>Seek confidential  advice from the Cybersmart Online Helpline for Kids www.cybersmart.gov.au/report.aspx </a:t>
            </a:r>
          </a:p>
          <a:p>
            <a:endParaRPr lang="en-AU"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18</a:t>
            </a:fld>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latin typeface="Calibri" pitchFamily="34" charset="0"/>
                <a:cs typeface="Calibri" pitchFamily="34" charset="0"/>
              </a:rPr>
              <a:t>What is ‘</a:t>
            </a:r>
            <a:r>
              <a:rPr lang="en-AU" dirty="0" err="1" smtClean="0">
                <a:solidFill>
                  <a:srgbClr val="00B050"/>
                </a:solidFill>
                <a:latin typeface="Calibri" pitchFamily="34" charset="0"/>
                <a:cs typeface="Calibri" pitchFamily="34" charset="0"/>
              </a:rPr>
              <a:t>sexting</a:t>
            </a:r>
            <a:r>
              <a:rPr lang="en-AU" dirty="0" smtClean="0">
                <a:solidFill>
                  <a:srgbClr val="00B050"/>
                </a:solidFill>
                <a:latin typeface="Calibri" pitchFamily="34" charset="0"/>
                <a:cs typeface="Calibri" pitchFamily="34" charset="0"/>
              </a:rPr>
              <a:t>’?</a:t>
            </a:r>
            <a:endParaRPr lang="en-AU" dirty="0">
              <a:latin typeface="Calibri" pitchFamily="34" charset="0"/>
              <a:cs typeface="Calibri" pitchFamily="34" charset="0"/>
            </a:endParaRPr>
          </a:p>
        </p:txBody>
      </p:sp>
      <p:sp>
        <p:nvSpPr>
          <p:cNvPr id="3" name="Content Placeholder 2"/>
          <p:cNvSpPr>
            <a:spLocks noGrp="1"/>
          </p:cNvSpPr>
          <p:nvPr>
            <p:ph idx="1"/>
          </p:nvPr>
        </p:nvSpPr>
        <p:spPr/>
        <p:txBody>
          <a:bodyPr/>
          <a:lstStyle/>
          <a:p>
            <a:pPr algn="ctr">
              <a:buNone/>
            </a:pPr>
            <a:endParaRPr lang="en-US" dirty="0" smtClean="0">
              <a:solidFill>
                <a:schemeClr val="bg2"/>
              </a:solidFill>
              <a:latin typeface="Calibri" pitchFamily="34" charset="0"/>
              <a:cs typeface="Calibri" pitchFamily="34" charset="0"/>
            </a:endParaRPr>
          </a:p>
          <a:p>
            <a:pPr algn="ctr">
              <a:buNone/>
            </a:pPr>
            <a:r>
              <a:rPr lang="en-US" dirty="0" smtClean="0">
                <a:solidFill>
                  <a:schemeClr val="bg2"/>
                </a:solidFill>
                <a:latin typeface="Calibri" pitchFamily="34" charset="0"/>
                <a:cs typeface="Calibri" pitchFamily="34" charset="0"/>
              </a:rPr>
              <a:t>‘</a:t>
            </a:r>
            <a:r>
              <a:rPr lang="en-US" dirty="0" err="1" smtClean="0">
                <a:solidFill>
                  <a:schemeClr val="bg2"/>
                </a:solidFill>
                <a:latin typeface="Calibri" pitchFamily="34" charset="0"/>
                <a:cs typeface="Calibri" pitchFamily="34" charset="0"/>
              </a:rPr>
              <a:t>Sexting</a:t>
            </a:r>
            <a:r>
              <a:rPr lang="en-US" dirty="0" smtClean="0">
                <a:solidFill>
                  <a:schemeClr val="bg2"/>
                </a:solidFill>
                <a:latin typeface="Calibri" pitchFamily="34" charset="0"/>
                <a:cs typeface="Calibri" pitchFamily="34" charset="0"/>
              </a:rPr>
              <a:t>’ is the sending of provocative </a:t>
            </a:r>
          </a:p>
          <a:p>
            <a:pPr algn="ctr">
              <a:buNone/>
            </a:pPr>
            <a:r>
              <a:rPr lang="en-US" dirty="0" smtClean="0">
                <a:solidFill>
                  <a:schemeClr val="bg2"/>
                </a:solidFill>
                <a:latin typeface="Calibri" pitchFamily="34" charset="0"/>
                <a:cs typeface="Calibri" pitchFamily="34" charset="0"/>
              </a:rPr>
              <a:t>or </a:t>
            </a:r>
          </a:p>
          <a:p>
            <a:pPr algn="ctr">
              <a:buNone/>
            </a:pPr>
            <a:r>
              <a:rPr lang="en-US" dirty="0" smtClean="0">
                <a:solidFill>
                  <a:schemeClr val="bg2"/>
                </a:solidFill>
                <a:latin typeface="Calibri" pitchFamily="34" charset="0"/>
                <a:cs typeface="Calibri" pitchFamily="34" charset="0"/>
              </a:rPr>
              <a:t>sexual photos, messages or videos using</a:t>
            </a:r>
          </a:p>
          <a:p>
            <a:pPr algn="ctr">
              <a:buNone/>
            </a:pPr>
            <a:r>
              <a:rPr lang="en-US" dirty="0" smtClean="0">
                <a:solidFill>
                  <a:schemeClr val="bg2"/>
                </a:solidFill>
                <a:latin typeface="Calibri" pitchFamily="34" charset="0"/>
                <a:cs typeface="Calibri" pitchFamily="34" charset="0"/>
              </a:rPr>
              <a:t> a mobile phone</a:t>
            </a:r>
          </a:p>
          <a:p>
            <a:endParaRPr lang="en-AU"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latin typeface="Calibri" pitchFamily="34" charset="0"/>
                <a:cs typeface="Calibri" pitchFamily="34" charset="0"/>
              </a:rPr>
              <a:t> </a:t>
            </a:r>
            <a:fld id="{DD2B1E2C-B6DE-423D-901E-4E065A7DC99B}" type="slidenum">
              <a:rPr lang="en-AU" smtClean="0">
                <a:latin typeface="Calibri" pitchFamily="34" charset="0"/>
                <a:cs typeface="Calibri" pitchFamily="34" charset="0"/>
              </a:rPr>
              <a:pPr/>
              <a:t>2</a:t>
            </a:fld>
            <a:endParaRPr lang="en-AU">
              <a:latin typeface="Calibri" pitchFamily="34" charset="0"/>
              <a:cs typeface="Calibri" pitchFamily="34" charset="0"/>
            </a:endParaRPr>
          </a:p>
        </p:txBody>
      </p:sp>
      <p:sp>
        <p:nvSpPr>
          <p:cNvPr id="5" name="Rectangle 4"/>
          <p:cNvSpPr/>
          <p:nvPr/>
        </p:nvSpPr>
        <p:spPr>
          <a:xfrm>
            <a:off x="7429520" y="1428736"/>
            <a:ext cx="1007007" cy="461665"/>
          </a:xfrm>
          <a:prstGeom prst="rect">
            <a:avLst/>
          </a:prstGeom>
        </p:spPr>
        <p:txBody>
          <a:bodyPr wrap="none">
            <a:spAutoFit/>
          </a:bodyPr>
          <a:lstStyle/>
          <a:p>
            <a:r>
              <a:rPr lang="en-AU" dirty="0" smtClean="0">
                <a:solidFill>
                  <a:srgbClr val="00B050"/>
                </a:solidFill>
                <a:latin typeface="Calibri" pitchFamily="34" charset="0"/>
                <a:cs typeface="Calibri" pitchFamily="34" charset="0"/>
              </a:rPr>
              <a:t>Slide 2</a:t>
            </a:r>
            <a:endParaRPr lang="en-AU" dirty="0">
              <a:solidFill>
                <a:srgbClr val="00B05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Case study</a:t>
            </a:r>
            <a:endParaRPr lang="en-AU" dirty="0">
              <a:latin typeface="Calibri" pitchFamily="34" charset="0"/>
              <a:cs typeface="Calibri" pitchFamily="34" charset="0"/>
            </a:endParaRPr>
          </a:p>
        </p:txBody>
      </p:sp>
      <p:sp>
        <p:nvSpPr>
          <p:cNvPr id="3" name="Content Placeholder 2"/>
          <p:cNvSpPr>
            <a:spLocks noGrp="1"/>
          </p:cNvSpPr>
          <p:nvPr>
            <p:ph idx="1"/>
          </p:nvPr>
        </p:nvSpPr>
        <p:spPr/>
        <p:txBody>
          <a:bodyPr/>
          <a:lstStyle/>
          <a:p>
            <a:pPr algn="just">
              <a:buFont typeface="Arial" pitchFamily="34" charset="0"/>
              <a:buChar char="•"/>
            </a:pPr>
            <a:r>
              <a:rPr lang="en-US" sz="2400" dirty="0" smtClean="0">
                <a:solidFill>
                  <a:schemeClr val="bg2"/>
                </a:solidFill>
                <a:latin typeface="Calibri" pitchFamily="34" charset="0"/>
                <a:cs typeface="Calibri" pitchFamily="34" charset="0"/>
              </a:rPr>
              <a:t>Dave and Kelly have been together for a while</a:t>
            </a:r>
          </a:p>
          <a:p>
            <a:pPr algn="just">
              <a:buFont typeface="Arial" pitchFamily="34" charset="0"/>
              <a:buChar char="•"/>
            </a:pPr>
            <a:endParaRPr lang="en-US" sz="1050" dirty="0" smtClean="0">
              <a:solidFill>
                <a:schemeClr val="bg2"/>
              </a:solidFill>
              <a:latin typeface="Calibri" pitchFamily="34" charset="0"/>
              <a:cs typeface="Calibri" pitchFamily="34" charset="0"/>
            </a:endParaRPr>
          </a:p>
          <a:p>
            <a:pPr algn="just">
              <a:buFont typeface="Arial" pitchFamily="34" charset="0"/>
              <a:buChar char="•"/>
            </a:pPr>
            <a:r>
              <a:rPr lang="en-US" sz="2400" dirty="0" smtClean="0">
                <a:solidFill>
                  <a:schemeClr val="bg2"/>
                </a:solidFill>
                <a:latin typeface="Calibri" pitchFamily="34" charset="0"/>
                <a:cs typeface="Calibri" pitchFamily="34" charset="0"/>
              </a:rPr>
              <a:t>Dave asks Kelly to send him a sexy </a:t>
            </a:r>
            <a:r>
              <a:rPr lang="en-US" sz="2400" dirty="0" smtClean="0">
                <a:solidFill>
                  <a:schemeClr val="bg2"/>
                </a:solidFill>
                <a:latin typeface="Calibri" pitchFamily="34" charset="0"/>
                <a:cs typeface="Calibri" pitchFamily="34" charset="0"/>
              </a:rPr>
              <a:t>photo</a:t>
            </a:r>
            <a:endParaRPr lang="en-US" sz="2400" dirty="0" smtClean="0">
              <a:solidFill>
                <a:schemeClr val="bg2"/>
              </a:solidFill>
              <a:latin typeface="Calibri" pitchFamily="34" charset="0"/>
              <a:cs typeface="Calibri" pitchFamily="34" charset="0"/>
            </a:endParaRPr>
          </a:p>
          <a:p>
            <a:pPr algn="just">
              <a:buFont typeface="Arial" pitchFamily="34" charset="0"/>
              <a:buChar char="•"/>
            </a:pPr>
            <a:endParaRPr lang="en-US" sz="1050" dirty="0" smtClean="0">
              <a:solidFill>
                <a:schemeClr val="bg2"/>
              </a:solidFill>
              <a:latin typeface="Calibri" pitchFamily="34" charset="0"/>
              <a:cs typeface="Calibri" pitchFamily="34" charset="0"/>
            </a:endParaRPr>
          </a:p>
          <a:p>
            <a:pPr algn="just">
              <a:buFont typeface="Arial" pitchFamily="34" charset="0"/>
              <a:buChar char="•"/>
            </a:pPr>
            <a:r>
              <a:rPr lang="en-US" sz="2400" dirty="0" smtClean="0">
                <a:solidFill>
                  <a:schemeClr val="bg2"/>
                </a:solidFill>
                <a:latin typeface="Calibri" pitchFamily="34" charset="0"/>
                <a:cs typeface="Calibri" pitchFamily="34" charset="0"/>
              </a:rPr>
              <a:t>She says ‘You first!’</a:t>
            </a:r>
          </a:p>
          <a:p>
            <a:pPr algn="just">
              <a:buFont typeface="Arial" pitchFamily="34" charset="0"/>
              <a:buChar char="•"/>
            </a:pPr>
            <a:endParaRPr lang="en-US" sz="1050" dirty="0" smtClean="0">
              <a:solidFill>
                <a:schemeClr val="bg2"/>
              </a:solidFill>
              <a:latin typeface="Calibri" pitchFamily="34" charset="0"/>
              <a:cs typeface="Calibri" pitchFamily="34" charset="0"/>
            </a:endParaRPr>
          </a:p>
          <a:p>
            <a:pPr algn="just">
              <a:buFont typeface="Arial" pitchFamily="34" charset="0"/>
              <a:buChar char="•"/>
            </a:pPr>
            <a:r>
              <a:rPr lang="en-US" sz="2400" dirty="0" smtClean="0">
                <a:solidFill>
                  <a:schemeClr val="bg2"/>
                </a:solidFill>
                <a:latin typeface="Calibri" pitchFamily="34" charset="0"/>
                <a:cs typeface="Calibri" pitchFamily="34" charset="0"/>
              </a:rPr>
              <a:t>He sends her a funny naked </a:t>
            </a:r>
            <a:r>
              <a:rPr lang="en-US" sz="2400" dirty="0" smtClean="0">
                <a:solidFill>
                  <a:schemeClr val="bg2"/>
                </a:solidFill>
                <a:latin typeface="Calibri" pitchFamily="34" charset="0"/>
                <a:cs typeface="Calibri" pitchFamily="34" charset="0"/>
              </a:rPr>
              <a:t>photo </a:t>
            </a:r>
            <a:r>
              <a:rPr lang="en-US" sz="2400" dirty="0" smtClean="0">
                <a:solidFill>
                  <a:schemeClr val="bg2"/>
                </a:solidFill>
                <a:latin typeface="Calibri" pitchFamily="34" charset="0"/>
                <a:cs typeface="Calibri" pitchFamily="34" charset="0"/>
              </a:rPr>
              <a:t>of him only wearing his footy boots</a:t>
            </a:r>
            <a:endParaRPr lang="en-US" sz="2400" dirty="0" smtClean="0">
              <a:solidFill>
                <a:srgbClr val="FF0000"/>
              </a:solidFill>
              <a:latin typeface="Calibri" pitchFamily="34" charset="0"/>
              <a:cs typeface="Calibri" pitchFamily="34" charset="0"/>
            </a:endParaRPr>
          </a:p>
          <a:p>
            <a:pPr algn="just">
              <a:buFont typeface="Arial" pitchFamily="34" charset="0"/>
              <a:buChar char="•"/>
            </a:pPr>
            <a:endParaRPr lang="en-US" sz="1000" dirty="0" smtClean="0">
              <a:solidFill>
                <a:srgbClr val="FF0000"/>
              </a:solidFill>
              <a:latin typeface="Calibri" pitchFamily="34" charset="0"/>
              <a:cs typeface="Calibri" pitchFamily="34" charset="0"/>
            </a:endParaRPr>
          </a:p>
          <a:p>
            <a:pPr algn="just">
              <a:buFont typeface="Arial" pitchFamily="34" charset="0"/>
              <a:buChar char="•"/>
            </a:pPr>
            <a:r>
              <a:rPr lang="en-US" sz="2400" dirty="0" smtClean="0">
                <a:solidFill>
                  <a:schemeClr val="bg2"/>
                </a:solidFill>
                <a:latin typeface="Calibri" pitchFamily="34" charset="0"/>
                <a:cs typeface="Calibri" pitchFamily="34" charset="0"/>
              </a:rPr>
              <a:t>She sends him funny naked </a:t>
            </a:r>
            <a:r>
              <a:rPr lang="en-US" sz="2400" dirty="0" smtClean="0">
                <a:solidFill>
                  <a:schemeClr val="bg2"/>
                </a:solidFill>
                <a:latin typeface="Calibri" pitchFamily="34" charset="0"/>
                <a:cs typeface="Calibri" pitchFamily="34" charset="0"/>
              </a:rPr>
              <a:t>photo </a:t>
            </a:r>
            <a:r>
              <a:rPr lang="en-US" sz="2400" dirty="0" smtClean="0">
                <a:solidFill>
                  <a:schemeClr val="bg2"/>
                </a:solidFill>
                <a:latin typeface="Calibri" pitchFamily="34" charset="0"/>
                <a:cs typeface="Calibri" pitchFamily="34" charset="0"/>
              </a:rPr>
              <a:t>of her wearing only </a:t>
            </a:r>
            <a:r>
              <a:rPr lang="en-US" sz="2400" dirty="0" smtClean="0">
                <a:solidFill>
                  <a:schemeClr val="bg2"/>
                </a:solidFill>
                <a:latin typeface="Calibri" pitchFamily="34" charset="0"/>
                <a:cs typeface="Calibri" pitchFamily="34" charset="0"/>
              </a:rPr>
              <a:t>a chef’s hat</a:t>
            </a:r>
            <a:endParaRPr lang="en-US" sz="2400" dirty="0" smtClean="0">
              <a:solidFill>
                <a:schemeClr val="bg2"/>
              </a:solidFill>
              <a:latin typeface="Calibri" pitchFamily="34" charset="0"/>
              <a:cs typeface="Calibri" pitchFamily="34" charset="0"/>
            </a:endParaRPr>
          </a:p>
          <a:p>
            <a:endParaRPr lang="en-AU" sz="18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latin typeface="Calibri" pitchFamily="34" charset="0"/>
                <a:cs typeface="Calibri" pitchFamily="34" charset="0"/>
              </a:rPr>
              <a:t> </a:t>
            </a:r>
            <a:fld id="{DD2B1E2C-B6DE-423D-901E-4E065A7DC99B}" type="slidenum">
              <a:rPr lang="en-AU" smtClean="0">
                <a:latin typeface="Calibri" pitchFamily="34" charset="0"/>
                <a:cs typeface="Calibri" pitchFamily="34" charset="0"/>
              </a:rPr>
              <a:pPr/>
              <a:t>3</a:t>
            </a:fld>
            <a:endParaRPr lang="en-AU"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785926"/>
            <a:ext cx="7772400" cy="3657600"/>
          </a:xfrm>
        </p:spPr>
        <p:txBody>
          <a:bodyPr/>
          <a:lstStyle/>
          <a:p>
            <a:pPr marL="0" indent="0">
              <a:buNone/>
            </a:pPr>
            <a:r>
              <a:rPr lang="en-AU" sz="2800" b="1" dirty="0" smtClean="0">
                <a:solidFill>
                  <a:schemeClr val="bg2"/>
                </a:solidFill>
                <a:latin typeface="Calibri" pitchFamily="34" charset="0"/>
                <a:ea typeface="ＭＳ Ｐゴシック" pitchFamily="34" charset="-128"/>
                <a:cs typeface="Calibri" pitchFamily="34" charset="0"/>
              </a:rPr>
              <a:t>What happens to the pictures if they fight and break up?</a:t>
            </a:r>
          </a:p>
          <a:p>
            <a:pPr>
              <a:buNone/>
            </a:pPr>
            <a:endParaRPr lang="en-AU" sz="2800" b="1" dirty="0" smtClean="0">
              <a:solidFill>
                <a:schemeClr val="bg2"/>
              </a:solidFill>
              <a:latin typeface="Calibri" pitchFamily="34" charset="0"/>
              <a:ea typeface="ＭＳ Ｐゴシック" pitchFamily="34" charset="-128"/>
              <a:cs typeface="Calibri" pitchFamily="34" charset="0"/>
            </a:endParaRPr>
          </a:p>
          <a:p>
            <a:pPr marL="354013" indent="-354013">
              <a:buFont typeface="Arial" pitchFamily="34" charset="0"/>
              <a:buChar char="•"/>
            </a:pPr>
            <a:r>
              <a:rPr lang="en-AU" sz="2400" dirty="0" smtClean="0">
                <a:solidFill>
                  <a:schemeClr val="bg2"/>
                </a:solidFill>
                <a:latin typeface="Calibri" pitchFamily="34" charset="0"/>
                <a:ea typeface="ＭＳ Ｐゴシック" pitchFamily="34" charset="-128"/>
                <a:cs typeface="Calibri" pitchFamily="34" charset="0"/>
              </a:rPr>
              <a:t>Kelly  finds out that Dave has shared her </a:t>
            </a:r>
            <a:r>
              <a:rPr lang="en-AU" sz="2400" dirty="0" smtClean="0">
                <a:solidFill>
                  <a:schemeClr val="bg2"/>
                </a:solidFill>
                <a:latin typeface="Calibri" pitchFamily="34" charset="0"/>
                <a:ea typeface="ＭＳ Ｐゴシック" pitchFamily="34" charset="-128"/>
                <a:cs typeface="Calibri" pitchFamily="34" charset="0"/>
              </a:rPr>
              <a:t>photo </a:t>
            </a:r>
            <a:r>
              <a:rPr lang="en-AU" sz="2400" dirty="0" smtClean="0">
                <a:solidFill>
                  <a:schemeClr val="bg2"/>
                </a:solidFill>
                <a:latin typeface="Calibri" pitchFamily="34" charset="0"/>
                <a:ea typeface="ＭＳ Ｐゴシック" pitchFamily="34" charset="-128"/>
                <a:cs typeface="Calibri" pitchFamily="34" charset="0"/>
              </a:rPr>
              <a:t>with his best friend  Sam. </a:t>
            </a:r>
          </a:p>
          <a:p>
            <a:pPr marL="354013" indent="-354013">
              <a:buFont typeface="Arial" pitchFamily="34" charset="0"/>
              <a:buChar char="•"/>
            </a:pPr>
            <a:endParaRPr lang="en-AU" sz="2400" dirty="0" smtClean="0">
              <a:solidFill>
                <a:schemeClr val="bg2"/>
              </a:solidFill>
              <a:latin typeface="Calibri" pitchFamily="34" charset="0"/>
              <a:ea typeface="ＭＳ Ｐゴシック" pitchFamily="34" charset="-128"/>
              <a:cs typeface="Calibri" pitchFamily="34" charset="0"/>
            </a:endParaRPr>
          </a:p>
          <a:p>
            <a:pPr marL="354013" indent="-354013">
              <a:buFont typeface="Arial" pitchFamily="34" charset="0"/>
              <a:buChar char="•"/>
            </a:pPr>
            <a:r>
              <a:rPr lang="en-AU" sz="2400" dirty="0" smtClean="0">
                <a:solidFill>
                  <a:schemeClr val="bg2"/>
                </a:solidFill>
                <a:latin typeface="Calibri" pitchFamily="34" charset="0"/>
                <a:ea typeface="ＭＳ Ｐゴシック" pitchFamily="34" charset="-128"/>
                <a:cs typeface="Calibri" pitchFamily="34" charset="0"/>
              </a:rPr>
              <a:t>Dave finds his </a:t>
            </a:r>
            <a:r>
              <a:rPr lang="en-AU" sz="2400" dirty="0" smtClean="0">
                <a:solidFill>
                  <a:schemeClr val="bg2"/>
                </a:solidFill>
                <a:latin typeface="Calibri" pitchFamily="34" charset="0"/>
                <a:ea typeface="ＭＳ Ｐゴシック" pitchFamily="34" charset="-128"/>
                <a:cs typeface="Calibri" pitchFamily="34" charset="0"/>
              </a:rPr>
              <a:t>photo </a:t>
            </a:r>
            <a:r>
              <a:rPr lang="en-AU" sz="2400" dirty="0" smtClean="0">
                <a:solidFill>
                  <a:schemeClr val="bg2"/>
                </a:solidFill>
                <a:latin typeface="Calibri" pitchFamily="34" charset="0"/>
                <a:ea typeface="ＭＳ Ｐゴシック" pitchFamily="34" charset="-128"/>
                <a:cs typeface="Calibri" pitchFamily="34" charset="0"/>
              </a:rPr>
              <a:t>on Kelly’s Facebook page.</a:t>
            </a:r>
          </a:p>
          <a:p>
            <a:endParaRPr lang="en-AU"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4</a:t>
            </a:fld>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714488"/>
            <a:ext cx="7772400" cy="3657600"/>
          </a:xfrm>
        </p:spPr>
        <p:txBody>
          <a:bodyPr/>
          <a:lstStyle/>
          <a:p>
            <a:pPr marL="354013" indent="-354013">
              <a:buFont typeface="Arial" pitchFamily="34" charset="0"/>
              <a:buChar char="•"/>
            </a:pPr>
            <a:r>
              <a:rPr lang="en-AU" sz="2400" dirty="0" smtClean="0">
                <a:solidFill>
                  <a:schemeClr val="bg2"/>
                </a:solidFill>
                <a:latin typeface="Calibri" pitchFamily="34" charset="0"/>
                <a:cs typeface="Calibri" pitchFamily="34" charset="0"/>
              </a:rPr>
              <a:t>Sam gets mad with Kelly about her breaking up with Dave and sends her naked </a:t>
            </a:r>
            <a:r>
              <a:rPr lang="en-AU" sz="2400" dirty="0" smtClean="0">
                <a:solidFill>
                  <a:schemeClr val="bg2"/>
                </a:solidFill>
                <a:latin typeface="Calibri" pitchFamily="34" charset="0"/>
                <a:cs typeface="Calibri" pitchFamily="34" charset="0"/>
              </a:rPr>
              <a:t>photo </a:t>
            </a:r>
            <a:r>
              <a:rPr lang="en-AU" sz="2400" dirty="0" smtClean="0">
                <a:solidFill>
                  <a:schemeClr val="bg2"/>
                </a:solidFill>
                <a:latin typeface="Calibri" pitchFamily="34" charset="0"/>
                <a:cs typeface="Calibri" pitchFamily="34" charset="0"/>
              </a:rPr>
              <a:t>to a few friends with an abusive email message about her </a:t>
            </a:r>
          </a:p>
          <a:p>
            <a:pPr marL="354013" indent="-354013">
              <a:buFont typeface="Arial" pitchFamily="34" charset="0"/>
              <a:buChar char="•"/>
            </a:pPr>
            <a:endParaRPr lang="en-AU" sz="1000" dirty="0" smtClean="0">
              <a:solidFill>
                <a:schemeClr val="bg2"/>
              </a:solidFill>
              <a:latin typeface="Calibri" pitchFamily="34" charset="0"/>
              <a:cs typeface="Calibri" pitchFamily="34" charset="0"/>
            </a:endParaRPr>
          </a:p>
          <a:p>
            <a:pPr marL="354013" indent="-354013">
              <a:buFont typeface="Arial" pitchFamily="34" charset="0"/>
              <a:buChar char="•"/>
            </a:pPr>
            <a:r>
              <a:rPr lang="en-AU" sz="2400" dirty="0" smtClean="0">
                <a:solidFill>
                  <a:schemeClr val="bg2"/>
                </a:solidFill>
                <a:latin typeface="Calibri" pitchFamily="34" charset="0"/>
                <a:cs typeface="Calibri" pitchFamily="34" charset="0"/>
              </a:rPr>
              <a:t>When those friends send it to their friends, </a:t>
            </a:r>
            <a:r>
              <a:rPr lang="en-AU" sz="2400" dirty="0" smtClean="0">
                <a:solidFill>
                  <a:schemeClr val="bg2"/>
                </a:solidFill>
                <a:latin typeface="Calibri" pitchFamily="34" charset="0"/>
                <a:ea typeface="ＭＳ Ｐゴシック" pitchFamily="34" charset="-128"/>
                <a:cs typeface="Calibri" pitchFamily="34" charset="0"/>
              </a:rPr>
              <a:t>three texts later and friends of friends of friends = </a:t>
            </a:r>
          </a:p>
          <a:p>
            <a:pPr marL="354013" lvl="0" indent="-354013" algn="ctr">
              <a:buNone/>
            </a:pPr>
            <a:r>
              <a:rPr lang="en-AU" sz="2400" dirty="0" smtClean="0">
                <a:solidFill>
                  <a:srgbClr val="FF0000"/>
                </a:solidFill>
                <a:latin typeface="Calibri" pitchFamily="34" charset="0"/>
                <a:ea typeface="ＭＳ Ｐゴシック" pitchFamily="34" charset="-128"/>
                <a:cs typeface="Calibri" pitchFamily="34" charset="0"/>
              </a:rPr>
              <a:t>1,296 people</a:t>
            </a:r>
          </a:p>
          <a:p>
            <a:pPr marL="354013" lvl="0" indent="-354013" algn="ctr">
              <a:buNone/>
            </a:pPr>
            <a:endParaRPr lang="en-AU" sz="1000" dirty="0" smtClean="0">
              <a:solidFill>
                <a:srgbClr val="FF0000"/>
              </a:solidFill>
              <a:latin typeface="Calibri" pitchFamily="34" charset="0"/>
              <a:ea typeface="ＭＳ Ｐゴシック" pitchFamily="34" charset="-128"/>
              <a:cs typeface="Calibri" pitchFamily="34" charset="0"/>
            </a:endParaRPr>
          </a:p>
          <a:p>
            <a:pPr marL="354013" indent="-354013">
              <a:buFont typeface="Arial" pitchFamily="34" charset="0"/>
              <a:buChar char="•"/>
            </a:pPr>
            <a:r>
              <a:rPr lang="en-AU" sz="2400" dirty="0" smtClean="0">
                <a:solidFill>
                  <a:schemeClr val="bg2"/>
                </a:solidFill>
                <a:latin typeface="Calibri" pitchFamily="34" charset="0"/>
                <a:ea typeface="ＭＳ Ｐゴシック" pitchFamily="34" charset="-128"/>
                <a:cs typeface="Calibri" pitchFamily="34" charset="0"/>
              </a:rPr>
              <a:t>It’s gone viral—and soon Kelly’s parents, the school and her friends know about it or have seen it</a:t>
            </a:r>
            <a:endParaRPr lang="en-AU" sz="2400" dirty="0" smtClean="0">
              <a:solidFill>
                <a:schemeClr val="bg2"/>
              </a:solidFill>
              <a:latin typeface="Calibri" pitchFamily="34" charset="0"/>
              <a:cs typeface="Calibri" pitchFamily="34" charset="0"/>
            </a:endParaRP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5</a:t>
            </a:fld>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500174"/>
            <a:ext cx="7772400" cy="3657600"/>
          </a:xfrm>
        </p:spPr>
        <p:txBody>
          <a:bodyPr/>
          <a:lstStyle/>
          <a:p>
            <a:pPr>
              <a:buFont typeface="Arial" pitchFamily="34" charset="0"/>
              <a:buChar char="•"/>
            </a:pPr>
            <a:r>
              <a:rPr lang="en-AU" sz="2400" dirty="0" smtClean="0">
                <a:solidFill>
                  <a:schemeClr val="bg2"/>
                </a:solidFill>
                <a:latin typeface="Calibri" pitchFamily="34" charset="0"/>
                <a:cs typeface="Calibri" pitchFamily="34" charset="0"/>
              </a:rPr>
              <a:t>Kelly’s ‘friends on Facebook’, over 300 of them have seen Dave’s naked </a:t>
            </a:r>
            <a:r>
              <a:rPr lang="en-AU" sz="2400" dirty="0" smtClean="0">
                <a:solidFill>
                  <a:schemeClr val="bg2"/>
                </a:solidFill>
                <a:latin typeface="Calibri" pitchFamily="34" charset="0"/>
                <a:cs typeface="Calibri" pitchFamily="34" charset="0"/>
              </a:rPr>
              <a:t>photo </a:t>
            </a:r>
            <a:r>
              <a:rPr lang="en-AU" sz="2400" dirty="0" smtClean="0">
                <a:solidFill>
                  <a:schemeClr val="bg2"/>
                </a:solidFill>
                <a:latin typeface="Calibri" pitchFamily="34" charset="0"/>
                <a:cs typeface="Calibri" pitchFamily="34" charset="0"/>
              </a:rPr>
              <a:t>and know his name and school</a:t>
            </a:r>
          </a:p>
          <a:p>
            <a:pPr>
              <a:buFont typeface="Arial" pitchFamily="34" charset="0"/>
              <a:buChar char="•"/>
            </a:pPr>
            <a:r>
              <a:rPr lang="en-AU" sz="2400" dirty="0" smtClean="0">
                <a:solidFill>
                  <a:schemeClr val="bg2"/>
                </a:solidFill>
                <a:latin typeface="Calibri" pitchFamily="34" charset="0"/>
                <a:cs typeface="Calibri" pitchFamily="34" charset="0"/>
              </a:rPr>
              <a:t>Dave’s football team have seen the </a:t>
            </a:r>
            <a:r>
              <a:rPr lang="en-AU" sz="2400" dirty="0" smtClean="0">
                <a:solidFill>
                  <a:schemeClr val="bg2"/>
                </a:solidFill>
                <a:latin typeface="Calibri" pitchFamily="34" charset="0"/>
                <a:cs typeface="Calibri" pitchFamily="34" charset="0"/>
              </a:rPr>
              <a:t>photo</a:t>
            </a:r>
            <a:endParaRPr lang="en-AU" sz="2400" dirty="0" smtClean="0">
              <a:solidFill>
                <a:schemeClr val="bg2"/>
              </a:solidFill>
              <a:latin typeface="Calibri" pitchFamily="34" charset="0"/>
              <a:cs typeface="Calibri" pitchFamily="34" charset="0"/>
            </a:endParaRPr>
          </a:p>
          <a:p>
            <a:pPr>
              <a:buFont typeface="Arial" pitchFamily="34" charset="0"/>
              <a:buChar char="•"/>
            </a:pPr>
            <a:r>
              <a:rPr lang="en-AU" sz="2400" dirty="0" smtClean="0">
                <a:solidFill>
                  <a:schemeClr val="bg2"/>
                </a:solidFill>
                <a:latin typeface="Calibri" pitchFamily="34" charset="0"/>
                <a:cs typeface="Calibri" pitchFamily="34" charset="0"/>
              </a:rPr>
              <a:t>Kelly’s parents know too, after a friend’s mother told them</a:t>
            </a:r>
          </a:p>
          <a:p>
            <a:pPr>
              <a:buFont typeface="Arial" pitchFamily="34" charset="0"/>
              <a:buChar char="•"/>
            </a:pPr>
            <a:r>
              <a:rPr lang="en-AU" sz="2400" dirty="0" smtClean="0">
                <a:solidFill>
                  <a:schemeClr val="bg2"/>
                </a:solidFill>
                <a:latin typeface="Calibri" pitchFamily="34" charset="0"/>
                <a:cs typeface="Calibri" pitchFamily="34" charset="0"/>
              </a:rPr>
              <a:t>Everyone at school is taking sides… both Kelly and Dave receive abusive emails and are bullied</a:t>
            </a:r>
          </a:p>
          <a:p>
            <a:pPr>
              <a:buFont typeface="Arial" pitchFamily="34" charset="0"/>
              <a:buChar char="•"/>
            </a:pPr>
            <a:r>
              <a:rPr lang="en-AU" sz="2400" dirty="0" smtClean="0">
                <a:solidFill>
                  <a:schemeClr val="bg2"/>
                </a:solidFill>
                <a:latin typeface="Calibri" pitchFamily="34" charset="0"/>
                <a:cs typeface="Calibri" pitchFamily="34" charset="0"/>
              </a:rPr>
              <a:t>The school knows. Both Kelly and Dave and their parents are called to a meeting with the Principal</a:t>
            </a:r>
          </a:p>
          <a:p>
            <a:pPr>
              <a:buNone/>
            </a:pPr>
            <a:endParaRPr lang="en-AU" sz="1000" dirty="0" smtClean="0">
              <a:solidFill>
                <a:schemeClr val="bg2"/>
              </a:solidFill>
              <a:latin typeface="Calibri" pitchFamily="34" charset="0"/>
              <a:cs typeface="Calibri" pitchFamily="34" charset="0"/>
            </a:endParaRPr>
          </a:p>
          <a:p>
            <a:pPr>
              <a:buNone/>
            </a:pPr>
            <a:r>
              <a:rPr lang="en-AU" sz="2400" dirty="0" smtClean="0">
                <a:solidFill>
                  <a:schemeClr val="bg2"/>
                </a:solidFill>
                <a:latin typeface="Calibri" pitchFamily="34" charset="0"/>
                <a:cs typeface="Calibri" pitchFamily="34" charset="0"/>
              </a:rPr>
              <a:t>What are some of the cybersafety issues raised?</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6</a:t>
            </a:fld>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Calibri" pitchFamily="34" charset="0"/>
                <a:cs typeface="Calibri" pitchFamily="34" charset="0"/>
              </a:rPr>
              <a:t>Consequences</a:t>
            </a:r>
            <a:br>
              <a:rPr lang="en-US" dirty="0" smtClean="0">
                <a:solidFill>
                  <a:srgbClr val="00B050"/>
                </a:solidFill>
                <a:latin typeface="Calibri" pitchFamily="34" charset="0"/>
                <a:cs typeface="Calibri" pitchFamily="34" charset="0"/>
              </a:rPr>
            </a:br>
            <a:endParaRPr lang="en-AU" dirty="0">
              <a:latin typeface="Calibri" pitchFamily="34" charset="0"/>
              <a:cs typeface="Calibri" pitchFamily="34" charset="0"/>
            </a:endParaRPr>
          </a:p>
        </p:txBody>
      </p:sp>
      <p:sp>
        <p:nvSpPr>
          <p:cNvPr id="3" name="Content Placeholder 2"/>
          <p:cNvSpPr>
            <a:spLocks noGrp="1"/>
          </p:cNvSpPr>
          <p:nvPr>
            <p:ph idx="1"/>
          </p:nvPr>
        </p:nvSpPr>
        <p:spPr/>
        <p:txBody>
          <a:bodyPr/>
          <a:lstStyle/>
          <a:p>
            <a:pPr>
              <a:spcAft>
                <a:spcPts val="600"/>
              </a:spcAft>
              <a:buNone/>
            </a:pPr>
            <a:r>
              <a:rPr lang="en-US" sz="2400" b="1" dirty="0" smtClean="0">
                <a:solidFill>
                  <a:schemeClr val="bg2"/>
                </a:solidFill>
                <a:latin typeface="Calibri" pitchFamily="34" charset="0"/>
                <a:ea typeface="ＭＳ Ｐゴシック" pitchFamily="34" charset="-128"/>
                <a:cs typeface="Calibri" pitchFamily="34" charset="0"/>
              </a:rPr>
              <a:t>Social</a:t>
            </a:r>
          </a:p>
          <a:p>
            <a:pPr>
              <a:spcAft>
                <a:spcPts val="0"/>
              </a:spcAft>
            </a:pPr>
            <a:endParaRPr lang="en-US" sz="1000" dirty="0" smtClean="0">
              <a:latin typeface="Calibri" pitchFamily="34" charset="0"/>
              <a:ea typeface="ＭＳ Ｐゴシック" pitchFamily="34" charset="-128"/>
              <a:cs typeface="Calibri" pitchFamily="34" charset="0"/>
            </a:endParaRPr>
          </a:p>
          <a:p>
            <a:pPr>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 Invisible viewership</a:t>
            </a:r>
            <a:r>
              <a:rPr lang="en-AU" sz="2400" dirty="0" smtClean="0">
                <a:solidFill>
                  <a:schemeClr val="bg2"/>
                </a:solidFill>
                <a:latin typeface="Calibri" pitchFamily="34" charset="0"/>
                <a:cs typeface="Calibri" pitchFamily="34" charset="0"/>
              </a:rPr>
              <a:t>―</a:t>
            </a:r>
            <a:r>
              <a:rPr lang="en-US" sz="2400" dirty="0" smtClean="0">
                <a:solidFill>
                  <a:schemeClr val="bg2"/>
                </a:solidFill>
                <a:latin typeface="Calibri" pitchFamily="34" charset="0"/>
                <a:ea typeface="ＭＳ Ｐゴシック" pitchFamily="34" charset="-128"/>
                <a:cs typeface="Calibri" pitchFamily="34" charset="0"/>
              </a:rPr>
              <a:t>can be forwarded to </a:t>
            </a:r>
            <a:r>
              <a:rPr lang="en-US" sz="2400" i="1" dirty="0" smtClean="0">
                <a:solidFill>
                  <a:schemeClr val="bg2"/>
                </a:solidFill>
                <a:latin typeface="Calibri" pitchFamily="34" charset="0"/>
                <a:ea typeface="ＭＳ Ｐゴシック" pitchFamily="34" charset="-128"/>
                <a:cs typeface="Calibri" pitchFamily="34" charset="0"/>
              </a:rPr>
              <a:t>anyone, anywhere, anytime.</a:t>
            </a:r>
          </a:p>
          <a:p>
            <a:pPr>
              <a:spcAft>
                <a:spcPts val="0"/>
              </a:spcAft>
            </a:pPr>
            <a:endParaRPr lang="en-US" sz="1000" dirty="0" smtClean="0">
              <a:solidFill>
                <a:schemeClr val="bg2"/>
              </a:solidFill>
              <a:latin typeface="Calibri" pitchFamily="34" charset="0"/>
              <a:ea typeface="ＭＳ Ｐゴシック" pitchFamily="34" charset="-128"/>
              <a:cs typeface="Calibri" pitchFamily="34" charset="0"/>
            </a:endParaRPr>
          </a:p>
          <a:p>
            <a:pPr>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 If images are posted online it can be almost impossible to remove them or to control access to them</a:t>
            </a:r>
            <a:r>
              <a:rPr lang="en-US" sz="2400" dirty="0" smtClean="0">
                <a:solidFill>
                  <a:schemeClr val="bg2"/>
                </a:solidFill>
                <a:latin typeface="Calibri" pitchFamily="34" charset="0"/>
                <a:ea typeface="ＭＳ Ｐゴシック" pitchFamily="34" charset="-128"/>
                <a:cs typeface="Calibri" pitchFamily="34" charset="0"/>
              </a:rPr>
              <a:t>.</a:t>
            </a:r>
          </a:p>
          <a:p>
            <a:pPr>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Images may be used for bullying or harassment</a:t>
            </a:r>
            <a:endParaRPr lang="en-US" sz="2400" dirty="0" smtClean="0">
              <a:solidFill>
                <a:schemeClr val="bg2"/>
              </a:solidFill>
              <a:latin typeface="Calibri" pitchFamily="34" charset="0"/>
              <a:ea typeface="ＭＳ Ｐゴシック" pitchFamily="34" charset="-128"/>
              <a:cs typeface="Calibri" pitchFamily="34" charset="0"/>
            </a:endParaRPr>
          </a:p>
          <a:p>
            <a:pPr>
              <a:spcAft>
                <a:spcPts val="0"/>
              </a:spcAft>
            </a:pPr>
            <a:endParaRPr lang="en-US" sz="1000" dirty="0" smtClean="0">
              <a:solidFill>
                <a:schemeClr val="bg2"/>
              </a:solidFill>
              <a:latin typeface="Calibri" pitchFamily="34" charset="0"/>
              <a:ea typeface="ＭＳ Ｐゴシック" pitchFamily="34" charset="-128"/>
              <a:cs typeface="Calibri" pitchFamily="34" charset="0"/>
            </a:endParaRPr>
          </a:p>
          <a:p>
            <a:pPr>
              <a:spcAft>
                <a:spcPts val="600"/>
              </a:spcAft>
              <a:buFont typeface="Arial" pitchFamily="34" charset="0"/>
              <a:buChar char="•"/>
            </a:pPr>
            <a:r>
              <a:rPr lang="en-US" sz="2400" dirty="0" smtClean="0">
                <a:solidFill>
                  <a:schemeClr val="bg2"/>
                </a:solidFill>
                <a:latin typeface="Calibri" pitchFamily="34" charset="0"/>
                <a:ea typeface="ＭＳ Ｐゴシック" pitchFamily="34" charset="-128"/>
                <a:cs typeface="Calibri" pitchFamily="34" charset="0"/>
              </a:rPr>
              <a:t>Impact on your digital reputation</a:t>
            </a:r>
            <a:r>
              <a:rPr lang="en-AU" sz="2400" dirty="0" smtClean="0">
                <a:solidFill>
                  <a:schemeClr val="bg2"/>
                </a:solidFill>
                <a:latin typeface="Calibri" pitchFamily="34" charset="0"/>
                <a:cs typeface="Calibri" pitchFamily="34" charset="0"/>
              </a:rPr>
              <a:t>―</a:t>
            </a:r>
            <a:r>
              <a:rPr lang="en-US" sz="2400" dirty="0" smtClean="0">
                <a:solidFill>
                  <a:schemeClr val="bg2"/>
                </a:solidFill>
                <a:latin typeface="Calibri" pitchFamily="34" charset="0"/>
                <a:ea typeface="ＭＳ Ｐゴシック" pitchFamily="34" charset="-128"/>
                <a:cs typeface="Calibri" pitchFamily="34" charset="0"/>
              </a:rPr>
              <a:t>now and into the future.</a:t>
            </a:r>
          </a:p>
          <a:p>
            <a:endParaRPr lang="en-AU" sz="24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AU" smtClean="0">
                <a:latin typeface="Calibri" pitchFamily="34" charset="0"/>
                <a:cs typeface="Calibri" pitchFamily="34" charset="0"/>
              </a:rPr>
              <a:t> </a:t>
            </a:r>
            <a:fld id="{DD2B1E2C-B6DE-423D-901E-4E065A7DC99B}" type="slidenum">
              <a:rPr lang="en-AU" smtClean="0">
                <a:latin typeface="Calibri" pitchFamily="34" charset="0"/>
                <a:cs typeface="Calibri" pitchFamily="34" charset="0"/>
              </a:rPr>
              <a:pPr/>
              <a:t>7</a:t>
            </a:fld>
            <a:endParaRPr lang="en-AU" dirty="0">
              <a:latin typeface="Calibri" pitchFamily="34" charset="0"/>
              <a:cs typeface="Calibri" pitchFamily="34" charset="0"/>
            </a:endParaRPr>
          </a:p>
        </p:txBody>
      </p:sp>
      <p:sp>
        <p:nvSpPr>
          <p:cNvPr id="5" name="Rectangle 4"/>
          <p:cNvSpPr/>
          <p:nvPr/>
        </p:nvSpPr>
        <p:spPr>
          <a:xfrm>
            <a:off x="7358082" y="1428736"/>
            <a:ext cx="1007007" cy="461665"/>
          </a:xfrm>
          <a:prstGeom prst="rect">
            <a:avLst/>
          </a:prstGeom>
        </p:spPr>
        <p:txBody>
          <a:bodyPr wrap="none">
            <a:spAutoFit/>
          </a:bodyPr>
          <a:lstStyle/>
          <a:p>
            <a:r>
              <a:rPr lang="en-AU" dirty="0" smtClean="0">
                <a:solidFill>
                  <a:srgbClr val="00B050"/>
                </a:solidFill>
                <a:latin typeface="Calibri" pitchFamily="34" charset="0"/>
                <a:cs typeface="Calibri" pitchFamily="34" charset="0"/>
              </a:rPr>
              <a:t>Slide 9</a:t>
            </a:r>
            <a:endParaRPr lang="en-AU" dirty="0">
              <a:solidFill>
                <a:srgbClr val="00B050"/>
              </a:solidFill>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latin typeface="Calibri" pitchFamily="34" charset="0"/>
                <a:cs typeface="Calibri" pitchFamily="34" charset="0"/>
              </a:rPr>
              <a:t>Consequences</a:t>
            </a:r>
            <a:endParaRPr lang="en-AU" dirty="0">
              <a:solidFill>
                <a:srgbClr val="00B050"/>
              </a:solidFill>
              <a:latin typeface="Calibri" pitchFamily="34" charset="0"/>
              <a:cs typeface="Calibri" pitchFamily="34" charset="0"/>
            </a:endParaRPr>
          </a:p>
        </p:txBody>
      </p:sp>
      <p:sp>
        <p:nvSpPr>
          <p:cNvPr id="3" name="Content Placeholder 2"/>
          <p:cNvSpPr>
            <a:spLocks noGrp="1"/>
          </p:cNvSpPr>
          <p:nvPr>
            <p:ph idx="1"/>
          </p:nvPr>
        </p:nvSpPr>
        <p:spPr>
          <a:xfrm>
            <a:off x="685800" y="1928802"/>
            <a:ext cx="7772400" cy="3657600"/>
          </a:xfrm>
        </p:spPr>
        <p:txBody>
          <a:bodyPr/>
          <a:lstStyle/>
          <a:p>
            <a:pPr lvl="0">
              <a:buNone/>
              <a:defRPr/>
            </a:pPr>
            <a:r>
              <a:rPr lang="en-US" sz="2400" b="1" dirty="0" smtClean="0">
                <a:solidFill>
                  <a:schemeClr val="bg2"/>
                </a:solidFill>
                <a:latin typeface="Calibri" pitchFamily="34" charset="0"/>
                <a:cs typeface="Calibri" pitchFamily="34" charset="0"/>
              </a:rPr>
              <a:t>Legal</a:t>
            </a:r>
          </a:p>
          <a:p>
            <a:pPr lvl="0">
              <a:spcBef>
                <a:spcPts val="240"/>
              </a:spcBef>
              <a:buNone/>
              <a:defRPr/>
            </a:pPr>
            <a:endParaRPr lang="en-US" sz="1000" b="1" dirty="0" smtClean="0">
              <a:latin typeface="Calibri" pitchFamily="34" charset="0"/>
              <a:cs typeface="Calibri" pitchFamily="34" charset="0"/>
            </a:endParaRPr>
          </a:p>
          <a:p>
            <a:pPr lvl="0">
              <a:buNone/>
              <a:defRPr/>
            </a:pPr>
            <a:endParaRPr lang="en-US" sz="1000" dirty="0" smtClean="0">
              <a:solidFill>
                <a:schemeClr val="bg2"/>
              </a:solidFill>
              <a:latin typeface="Calibri" pitchFamily="34" charset="0"/>
              <a:cs typeface="Calibri" pitchFamily="34" charset="0"/>
            </a:endParaRPr>
          </a:p>
          <a:p>
            <a:pPr lvl="0">
              <a:buNone/>
              <a:defRPr/>
            </a:pPr>
            <a:r>
              <a:rPr lang="en-US" sz="2400" dirty="0" smtClean="0">
                <a:solidFill>
                  <a:schemeClr val="bg2"/>
                </a:solidFill>
                <a:latin typeface="Calibri" pitchFamily="34" charset="0"/>
                <a:cs typeface="Calibri" pitchFamily="34" charset="0"/>
              </a:rPr>
              <a:t>	Nude and sexual images, videos and text messages of people under the age of 18 are considered child pornography and it may be a criminal offence under the Commonwealth of Australia and State legislation. </a:t>
            </a:r>
          </a:p>
          <a:p>
            <a:pPr lvl="0">
              <a:buNone/>
              <a:defRPr/>
            </a:pPr>
            <a:endParaRPr lang="en-AU" sz="2400" dirty="0" smtClean="0">
              <a:solidFill>
                <a:schemeClr val="bg2"/>
              </a:solidFill>
              <a:latin typeface="Calibri" pitchFamily="34" charset="0"/>
              <a:cs typeface="Calibri" pitchFamily="34" charset="0"/>
            </a:endParaRPr>
          </a:p>
          <a:p>
            <a:endParaRPr lang="en-AU"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8</a:t>
            </a:fld>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latin typeface="Calibri" pitchFamily="34" charset="0"/>
                <a:cs typeface="Calibri" pitchFamily="34" charset="0"/>
              </a:rPr>
              <a:t>Consequences</a:t>
            </a:r>
            <a:endParaRPr lang="en-AU" dirty="0"/>
          </a:p>
        </p:txBody>
      </p:sp>
      <p:sp>
        <p:nvSpPr>
          <p:cNvPr id="3" name="Content Placeholder 2"/>
          <p:cNvSpPr>
            <a:spLocks noGrp="1"/>
          </p:cNvSpPr>
          <p:nvPr>
            <p:ph idx="1"/>
          </p:nvPr>
        </p:nvSpPr>
        <p:spPr/>
        <p:txBody>
          <a:bodyPr/>
          <a:lstStyle/>
          <a:p>
            <a:pPr lvl="0"/>
            <a:r>
              <a:rPr lang="en-US" sz="2800" b="1" dirty="0" smtClean="0">
                <a:solidFill>
                  <a:schemeClr val="bg2"/>
                </a:solidFill>
                <a:latin typeface="Calibri" pitchFamily="34" charset="0"/>
                <a:cs typeface="Calibri" pitchFamily="34" charset="0"/>
              </a:rPr>
              <a:t>Legal</a:t>
            </a:r>
          </a:p>
          <a:p>
            <a:endParaRPr lang="en-US" sz="2800" dirty="0" smtClean="0">
              <a:solidFill>
                <a:schemeClr val="bg2"/>
              </a:solidFill>
              <a:latin typeface="Calibri" pitchFamily="34" charset="0"/>
              <a:cs typeface="Calibri" pitchFamily="34" charset="0"/>
            </a:endParaRPr>
          </a:p>
          <a:p>
            <a:pPr>
              <a:buNone/>
            </a:pPr>
            <a:endParaRPr lang="en-US" sz="2800" dirty="0" smtClean="0">
              <a:solidFill>
                <a:schemeClr val="bg2"/>
              </a:solidFill>
              <a:latin typeface="Calibri" pitchFamily="34" charset="0"/>
              <a:cs typeface="Calibri" pitchFamily="34" charset="0"/>
            </a:endParaRPr>
          </a:p>
          <a:p>
            <a:pPr lvl="0"/>
            <a:r>
              <a:rPr lang="en-US" sz="2800" b="1" dirty="0" smtClean="0">
                <a:solidFill>
                  <a:schemeClr val="bg2"/>
                </a:solidFill>
                <a:latin typeface="Calibri" pitchFamily="34" charset="0"/>
                <a:cs typeface="Calibri" pitchFamily="34" charset="0"/>
              </a:rPr>
              <a:t>If convicted of creating or distributing child pornography you may be listed as a sex offender.</a:t>
            </a:r>
          </a:p>
          <a:p>
            <a:endParaRPr lang="en-AU" dirty="0"/>
          </a:p>
        </p:txBody>
      </p:sp>
      <p:sp>
        <p:nvSpPr>
          <p:cNvPr id="4" name="Footer Placeholder 3"/>
          <p:cNvSpPr>
            <a:spLocks noGrp="1"/>
          </p:cNvSpPr>
          <p:nvPr>
            <p:ph type="ftr" sz="quarter" idx="11"/>
          </p:nvPr>
        </p:nvSpPr>
        <p:spPr/>
        <p:txBody>
          <a:bodyPr/>
          <a:lstStyle/>
          <a:p>
            <a:r>
              <a:rPr lang="en-AU" smtClean="0"/>
              <a:t> </a:t>
            </a:r>
            <a:fld id="{DD2B1E2C-B6DE-423D-901E-4E065A7DC99B}" type="slidenum">
              <a:rPr lang="en-AU" smtClean="0"/>
              <a:pPr/>
              <a:t>9</a:t>
            </a:fld>
            <a:endParaRPr lang="en-AU" dirty="0"/>
          </a:p>
        </p:txBody>
      </p:sp>
    </p:spTree>
  </p:cSld>
  <p:clrMapOvr>
    <a:masterClrMapping/>
  </p:clrMapOvr>
</p:sld>
</file>

<file path=ppt/theme/theme1.xml><?xml version="1.0" encoding="utf-8"?>
<a:theme xmlns:a="http://schemas.openxmlformats.org/drawingml/2006/main" name="ACM3639-Cybersmart-PPTemplate-rev3">
  <a:themeElements>
    <a:clrScheme name="">
      <a:dk1>
        <a:srgbClr val="666666"/>
      </a:dk1>
      <a:lt1>
        <a:srgbClr val="FFFFFF"/>
      </a:lt1>
      <a:dk2>
        <a:srgbClr val="4C4C4C"/>
      </a:dk2>
      <a:lt2>
        <a:srgbClr val="262626"/>
      </a:lt2>
      <a:accent1>
        <a:srgbClr val="666666"/>
      </a:accent1>
      <a:accent2>
        <a:srgbClr val="666666"/>
      </a:accent2>
      <a:accent3>
        <a:srgbClr val="FFFFFF"/>
      </a:accent3>
      <a:accent4>
        <a:srgbClr val="565656"/>
      </a:accent4>
      <a:accent5>
        <a:srgbClr val="B8B8B8"/>
      </a:accent5>
      <a:accent6>
        <a:srgbClr val="5C5C5C"/>
      </a:accent6>
      <a:hlink>
        <a:srgbClr val="666666"/>
      </a:hlink>
      <a:folHlink>
        <a:srgbClr val="666666"/>
      </a:folHlink>
    </a:clrScheme>
    <a:fontScheme name="ACMA_Powerpoin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ACMA_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MA_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MA_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MA_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MA_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MA_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MA_Powerpoint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MA_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MA_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MA_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MA_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MA_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ACM3639-Cybersmart-PPTemplate-rev3</Template>
  <TotalTime>842</TotalTime>
  <Words>974</Words>
  <Application>Microsoft Office PowerPoint</Application>
  <PresentationFormat>On-screen Show (4:3)</PresentationFormat>
  <Paragraphs>153</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ACM3639-Cybersmart-PPTemplate-rev3</vt:lpstr>
      <vt:lpstr>Sexting</vt:lpstr>
      <vt:lpstr>What is ‘sexting’?</vt:lpstr>
      <vt:lpstr>Case study</vt:lpstr>
      <vt:lpstr>Slide 4</vt:lpstr>
      <vt:lpstr>Slide 5</vt:lpstr>
      <vt:lpstr>Slide 6</vt:lpstr>
      <vt:lpstr>Consequences </vt:lpstr>
      <vt:lpstr>Consequences</vt:lpstr>
      <vt:lpstr>Consequences</vt:lpstr>
      <vt:lpstr>Child Pornography Offences</vt:lpstr>
      <vt:lpstr>Child Pornography Offences</vt:lpstr>
      <vt:lpstr>Maximum penalty</vt:lpstr>
      <vt:lpstr>What could happen at school?</vt:lpstr>
      <vt:lpstr>Think first </vt:lpstr>
      <vt:lpstr>Taking Action</vt:lpstr>
      <vt:lpstr>Taking Action</vt:lpstr>
      <vt:lpstr>Taking Action</vt:lpstr>
      <vt:lpstr>Taking Action</vt:lpstr>
    </vt:vector>
  </TitlesOfParts>
  <Company>Australian Communications and Media Authority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Karin Limon</dc:creator>
  <cp:lastModifiedBy>Stacey Joyce</cp:lastModifiedBy>
  <cp:revision>25</cp:revision>
  <dcterms:created xsi:type="dcterms:W3CDTF">2010-07-02T03:48:45Z</dcterms:created>
  <dcterms:modified xsi:type="dcterms:W3CDTF">2011-04-20T01:14:49Z</dcterms:modified>
</cp:coreProperties>
</file>